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03" autoAdjust="0"/>
  </p:normalViewPr>
  <p:slideViewPr>
    <p:cSldViewPr>
      <p:cViewPr varScale="1">
        <p:scale>
          <a:sx n="84" d="100"/>
          <a:sy n="84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3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E453E-FCCF-4104-B219-B93050B27126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FA67-511B-42CB-B644-BD6902B070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89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1FA67-511B-42CB-B644-BD6902B07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9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3" Type="http://schemas.openxmlformats.org/officeDocument/2006/relationships/image" Target="../media/image16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SDMA-2021(Бельгия)\Вспомогательные файлы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674"/>
            <a:ext cx="2363962" cy="9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DMA-2021(Бельгия)\Вспомогательные файлы\logo-sm-white-E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782"/>
            <a:ext cx="13144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SDMA-2021(Бельгия)\Вспомогательные файлы\heade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32" y="150782"/>
            <a:ext cx="758166" cy="10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SDMA-2021(Бельгия)\Вспомогательные файлы\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95" y="253211"/>
            <a:ext cx="1943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SDMA-2021(Бельгия)\Вспомогательные файлы\logoTSU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" y="156583"/>
            <a:ext cx="1664634" cy="8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16" y="2276872"/>
            <a:ext cx="88878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Deformation of Cu-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-P metallic glass under cyclic mechanical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heating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16" y="3107869"/>
            <a:ext cx="9118092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Berezner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Zadorozhnyy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Golovin</a:t>
            </a:r>
            <a:r>
              <a:rPr lang="en-US" sz="2000" baseline="30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D.V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Louzguine-Luzgin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c,d</a:t>
            </a:r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Derzhavin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Tambov State University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392000,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Internatsionalnaya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str.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33,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Tambov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aseline="30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University of Science and Technology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MISIS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119049,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Leninsky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Avenue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aseline="30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WPI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Advanced Institute for Materials Research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Tohoku University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Aoba-Ku, Sendai 980-8577, Japan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aseline="30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for Advanced Materials-OIL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National Institute of Advanced Industrial Science and Technology (AIST)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Sendai 980-8577, Japan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87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87855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The main goal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odel and experimental investigation of plastic flow of Co-based amorphous alloy on variable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heating under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dynamic (periodical) loading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4663"/>
            <a:ext cx="8785578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7825" y="2924944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The tasks:</a:t>
            </a:r>
          </a:p>
          <a:p>
            <a:pPr marL="457200" indent="-457200">
              <a:buAutoNum type="arabicParenR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Suggestion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verification of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model function for deformation;</a:t>
            </a:r>
          </a:p>
          <a:p>
            <a:pPr marL="457200" indent="-457200">
              <a:buAutoNum type="arabicParenR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Variation of the loading frequency at the same rate of heating;</a:t>
            </a:r>
          </a:p>
          <a:p>
            <a:pPr marL="457200" indent="-457200">
              <a:buAutoNum type="arabicParenR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Derivation of the main relationship in frames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Newton’s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laws of motion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Further conclusions from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results;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87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" y="47705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Cu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alloy of 30 mm (length),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2.5 mm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(wide), 0.025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(thickness).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Structure testing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Cu-Kα X-ray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diffractometry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Temperature stability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DSC at 5 K/min., 528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568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К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glass-transition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crystallization temperatures, respectively.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Dynamic mechanical analysis (DMA)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specimen with 18.5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 working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zone, </a:t>
            </a:r>
          </a:p>
          <a:p>
            <a:pPr algn="just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Q800 (TA Instruments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K/min., oscillation mode 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amplitude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0.3 Hz - 3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Hz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frequencies. Preloading conditions are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44" y="0"/>
            <a:ext cx="8403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DMA-2021(Бельгия)\Вспомогательные файлы\Fig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0" y="3160227"/>
            <a:ext cx="4693717" cy="349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439841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1.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eneral view of the working equipment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(Q800 analyzer)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87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997" y="0"/>
            <a:ext cx="8403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77" y="5688447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Experimental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analytical relations of the elongation of a specimen as a function of time and temperature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64418"/>
              </p:ext>
            </p:extLst>
          </p:nvPr>
        </p:nvGraphicFramePr>
        <p:xfrm>
          <a:off x="6590727" y="908720"/>
          <a:ext cx="1885079" cy="65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Формула" r:id="rId3" imgW="1130300" imgH="393700" progId="Equation.3">
                  <p:embed/>
                </p:oleObj>
              </mc:Choice>
              <mc:Fallback>
                <p:oleObj name="Формула" r:id="rId3" imgW="11303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727" y="908720"/>
                        <a:ext cx="1885079" cy="654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15973" y="101951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3087" y="177281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initial length;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are analytical fixed parameters having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units,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respectively.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parameter is time of the fracture of a specimen;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current deformation time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is a deformational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coefficient of material.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5155" y="840169"/>
            <a:ext cx="2016224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03888"/>
              </p:ext>
            </p:extLst>
          </p:nvPr>
        </p:nvGraphicFramePr>
        <p:xfrm>
          <a:off x="7164288" y="4728560"/>
          <a:ext cx="1201886" cy="78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Формула" r:id="rId5" imgW="660400" imgH="444500" progId="Equation.3">
                  <p:embed/>
                </p:oleObj>
              </mc:Choice>
              <mc:Fallback>
                <p:oleObj name="Формула" r:id="rId5" imgW="6604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728560"/>
                        <a:ext cx="1201886" cy="789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67016" y="491324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4144" y="5534560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the initial and current temperatures of heating;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the heating rate.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0" name="Picture 22" descr="C:\Users\User\Desktop\e(t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r="12621" b="4558"/>
          <a:stretch/>
        </p:blipFill>
        <p:spPr bwMode="auto">
          <a:xfrm>
            <a:off x="167177" y="565447"/>
            <a:ext cx="5745910" cy="49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87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Попытка отправки с Cu и Al\Metals (Open Access)\Для цветной печати в журнале\Замечания рецензентов\Fig3 (b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8959"/>
            <a:ext cx="1872208" cy="31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14" y="327133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3.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Scheme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loading: Loading direction is indicated with the red arrow and the reaction force is depicted with the green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arrow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97491"/>
              </p:ext>
            </p:extLst>
          </p:nvPr>
        </p:nvGraphicFramePr>
        <p:xfrm>
          <a:off x="4355976" y="118958"/>
          <a:ext cx="3240360" cy="39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Формула" r:id="rId4" imgW="1892300" imgH="228600" progId="Equation.3">
                  <p:embed/>
                </p:oleObj>
              </mc:Choice>
              <mc:Fallback>
                <p:oleObj name="Формула" r:id="rId4" imgW="1892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8958"/>
                        <a:ext cx="3240360" cy="394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85857" y="59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6253" y="507926"/>
            <a:ext cx="5170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mass of the material point (the machine grip),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acceleration of the material point,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constant external load from the testing machine,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amplitude of external additional (load) oscillations,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angular frequency of oscillations (2π·3 Hz equals to 6π rad/s),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reaction force of the amorphous specimen (the spring).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38826"/>
              </p:ext>
            </p:extLst>
          </p:nvPr>
        </p:nvGraphicFramePr>
        <p:xfrm>
          <a:off x="4306451" y="867966"/>
          <a:ext cx="367267" cy="32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Формула" r:id="rId6" imgW="126725" imgH="177415" progId="Equation.3">
                  <p:embed/>
                </p:oleObj>
              </mc:Choice>
              <mc:Fallback>
                <p:oleObj name="Формула" r:id="rId6" imgW="126725" imgH="17741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451" y="867966"/>
                        <a:ext cx="367267" cy="323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40162"/>
              </p:ext>
            </p:extLst>
          </p:nvPr>
        </p:nvGraphicFramePr>
        <p:xfrm>
          <a:off x="4259260" y="3429000"/>
          <a:ext cx="442659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Формула" r:id="rId8" imgW="2870200" imgH="914400" progId="Equation.3">
                  <p:embed/>
                </p:oleObj>
              </mc:Choice>
              <mc:Fallback>
                <p:oleObj name="Формула" r:id="rId8" imgW="2870200" imgH="914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0" y="3429000"/>
                        <a:ext cx="4426597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57085" y="392755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52403"/>
              </p:ext>
            </p:extLst>
          </p:nvPr>
        </p:nvGraphicFramePr>
        <p:xfrm>
          <a:off x="26403" y="4777984"/>
          <a:ext cx="450950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Формула" r:id="rId10" imgW="3238500" imgH="635000" progId="Equation.3">
                  <p:embed/>
                </p:oleObj>
              </mc:Choice>
              <mc:Fallback>
                <p:oleObj name="Формула" r:id="rId10" imgW="3238500" imgH="635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3" y="4777984"/>
                        <a:ext cx="450950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897562"/>
              </p:ext>
            </p:extLst>
          </p:nvPr>
        </p:nvGraphicFramePr>
        <p:xfrm>
          <a:off x="4941441" y="4885325"/>
          <a:ext cx="374441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Формула" r:id="rId12" imgW="3060700" imgH="457200" progId="Equation.3">
                  <p:embed/>
                </p:oleObj>
              </mc:Choice>
              <mc:Fallback>
                <p:oleObj name="Формула" r:id="rId12" imgW="30607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441" y="4885325"/>
                        <a:ext cx="374441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4683684" y="4994008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757085" y="493682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94"/>
              </p:ext>
            </p:extLst>
          </p:nvPr>
        </p:nvGraphicFramePr>
        <p:xfrm>
          <a:off x="4163097" y="5805264"/>
          <a:ext cx="81780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Формула" r:id="rId14" imgW="507559" imgH="406048" progId="Equation.3">
                  <p:embed/>
                </p:oleObj>
              </mc:Choice>
              <mc:Fallback>
                <p:oleObj name="Формула" r:id="rId14" imgW="507559" imgH="406048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097" y="5805264"/>
                        <a:ext cx="81780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76056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137" y="652710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33343"/>
              </p:ext>
            </p:extLst>
          </p:nvPr>
        </p:nvGraphicFramePr>
        <p:xfrm>
          <a:off x="82227" y="4077072"/>
          <a:ext cx="4464497" cy="123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Формула" r:id="rId3" imgW="3200400" imgH="889000" progId="Equation.3">
                  <p:embed/>
                </p:oleObj>
              </mc:Choice>
              <mc:Fallback>
                <p:oleObj name="Формула" r:id="rId3" imgW="32004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27" y="4077072"/>
                        <a:ext cx="4464497" cy="123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65441"/>
              </p:ext>
            </p:extLst>
          </p:nvPr>
        </p:nvGraphicFramePr>
        <p:xfrm>
          <a:off x="97247" y="5373216"/>
          <a:ext cx="450832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Формула" r:id="rId5" imgW="3175000" imgH="444500" progId="Equation.3">
                  <p:embed/>
                </p:oleObj>
              </mc:Choice>
              <mc:Fallback>
                <p:oleObj name="Формула" r:id="rId5" imgW="31750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7" y="5373216"/>
                        <a:ext cx="4508327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846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8981" r="12607" b="5095"/>
          <a:stretch>
            <a:fillRect/>
          </a:stretch>
        </p:blipFill>
        <p:spPr bwMode="auto">
          <a:xfrm>
            <a:off x="37105" y="59317"/>
            <a:ext cx="4784243" cy="34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58267" y="62068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4.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calculated relations of reaction force F(t)/F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 specimen: with the cyclic load – the orange line and without it – the black marker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An experimental graph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 descr="F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8928" r="12952" b="7169"/>
          <a:stretch>
            <a:fillRect/>
          </a:stretch>
        </p:blipFill>
        <p:spPr bwMode="auto">
          <a:xfrm>
            <a:off x="4612357" y="3284984"/>
            <a:ext cx="4541249" cy="329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5931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2440" y="45426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05" y="4005064"/>
            <a:ext cx="4575252" cy="21602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137" y="652710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8681" b="11053"/>
          <a:stretch>
            <a:fillRect/>
          </a:stretch>
        </p:blipFill>
        <p:spPr bwMode="auto">
          <a:xfrm>
            <a:off x="13367" y="116632"/>
            <a:ext cx="4990681" cy="29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esktop\Попытка отправки с Cu и Al\Metals (Open Access)\Для цветной печати в журнале\Fig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3429000"/>
            <a:ext cx="5256584" cy="30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Попытка отправки с Cu и Al\Metals (Open Access)\Для цветной печати в журнале\Fig.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r="10718" b="4165"/>
          <a:stretch/>
        </p:blipFill>
        <p:spPr bwMode="auto">
          <a:xfrm>
            <a:off x="26734" y="3212976"/>
            <a:ext cx="3707904" cy="30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Попытка отправки с Cu и Al\Metals (Open Access)\Для цветной печати в журнале\Fig.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10938"/>
          <a:stretch/>
        </p:blipFill>
        <p:spPr bwMode="auto">
          <a:xfrm>
            <a:off x="5347160" y="116632"/>
            <a:ext cx="3796839" cy="32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7733" y="6457749"/>
            <a:ext cx="90890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Figure 5.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Reaction force relations for Co-based (a)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Al-based amorphous alloys (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b,c,d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771" y="1380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660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6444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90" y="0"/>
            <a:ext cx="8403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597" y="1484784"/>
            <a:ext cx="86688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activation and cyclic loading lead to faster deformation of the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metallic glassy specimens at a fixed frequency that can be described by a classical mechanical model. Herewith, the occurrence of the wave areas (nodes and antinodes), wherein elastic force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constant(regions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periodic stability), is predictable for the specimen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Received relations can be used for further investigations not only for DMA but as a basement for comprehensive study in frames of different fields of physics.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137" y="652710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137" y="652710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9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293" y="2951946"/>
            <a:ext cx="8403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Thank you for attention!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559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dcterms:created xsi:type="dcterms:W3CDTF">2021-08-03T19:25:57Z</dcterms:created>
  <dcterms:modified xsi:type="dcterms:W3CDTF">2021-08-04T05:00:06Z</dcterms:modified>
</cp:coreProperties>
</file>