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32399288" cy="43200638"/>
  <p:notesSz cx="6797675" cy="9929813"/>
  <p:defaultTextStyle>
    <a:defPPr>
      <a:defRPr lang="zh-CN"/>
    </a:defPPr>
    <a:lvl1pPr marL="0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1pPr>
    <a:lvl2pPr marL="181419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2pPr>
    <a:lvl3pPr marL="362902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3pPr>
    <a:lvl4pPr marL="5443220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4pPr>
    <a:lvl5pPr marL="725741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5pPr>
    <a:lvl6pPr marL="907224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6pPr>
    <a:lvl7pPr marL="10886440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7pPr>
    <a:lvl8pPr marL="1270063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8pPr>
    <a:lvl9pPr marL="1451546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9A"/>
    <a:srgbClr val="112579"/>
    <a:srgbClr val="0B1851"/>
    <a:srgbClr val="1631A6"/>
    <a:srgbClr val="1F2DA8"/>
    <a:srgbClr val="1D41D5"/>
    <a:srgbClr val="215483"/>
    <a:srgbClr val="220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44" autoAdjust="0"/>
  </p:normalViewPr>
  <p:slideViewPr>
    <p:cSldViewPr snapToGrid="0">
      <p:cViewPr>
        <p:scale>
          <a:sx n="33" d="100"/>
          <a:sy n="33" d="100"/>
        </p:scale>
        <p:origin x="48" y="-4685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51" name="日期占位符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784FD-A73A-48E4-8A69-A5F2829F8C7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6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65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D3798-B053-4F5A-8F15-2F9181F7CC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5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9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D3798-B053-4F5A-8F15-2F9181F7CC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59655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4555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8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6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竖排标题 1"/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2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0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60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7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0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60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标题 1"/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2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596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45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2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62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28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29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3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63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标题 1"/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4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80" b="1"/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4555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35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36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80" b="1"/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4555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37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3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63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9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59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64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5" name="内容占位符 2"/>
          <p:cNvSpPr>
            <a:spLocks noGrp="1"/>
          </p:cNvSpPr>
          <p:nvPr>
            <p:ph idx="1" hasCustomPrompt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4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59655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4555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4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64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2" name="图片占位符 2"/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59655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4555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endParaRPr lang="zh-CN" altLang="en-US"/>
          </a:p>
        </p:txBody>
      </p:sp>
      <p:sp>
        <p:nvSpPr>
          <p:cNvPr id="104861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59655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4555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1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61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6CD3-3A83-4962-86FF-676B301F668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B08AB-F0FD-47D1-818D-E968816C1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29510" rtl="0" eaLnBrk="1" latinLnBrk="0" hangingPunct="1">
        <a:lnSpc>
          <a:spcPct val="90000"/>
        </a:lnSpc>
        <a:spcBef>
          <a:spcPct val="0"/>
        </a:spcBef>
        <a:buNone/>
        <a:defRPr sz="11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695" indent="-607695" algn="l" defTabSz="2429510" rtl="0" eaLnBrk="1" latinLnBrk="0" hangingPunct="1">
        <a:lnSpc>
          <a:spcPct val="90000"/>
        </a:lnSpc>
        <a:spcBef>
          <a:spcPts val="2655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1pPr>
      <a:lvl2pPr marL="18224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0372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59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54673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6821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89749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91122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103270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1pPr>
      <a:lvl2pPr marL="12147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2pPr>
      <a:lvl3pPr marL="24301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3pPr>
      <a:lvl4pPr marL="364490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48596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0750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28980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85045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97199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358900" y="51204495"/>
            <a:ext cx="386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8E36B049-3EF9-373C-21B4-F8D5B38377D9}"/>
              </a:ext>
            </a:extLst>
          </p:cNvPr>
          <p:cNvSpPr/>
          <p:nvPr/>
        </p:nvSpPr>
        <p:spPr>
          <a:xfrm>
            <a:off x="0" y="0"/>
            <a:ext cx="32399288" cy="43200639"/>
          </a:xfrm>
          <a:prstGeom prst="rect">
            <a:avLst/>
          </a:prstGeom>
          <a:solidFill>
            <a:srgbClr val="003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F2DA8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2B83F1-B0AC-F01C-B181-ECDD90FD3AEF}"/>
              </a:ext>
            </a:extLst>
          </p:cNvPr>
          <p:cNvSpPr/>
          <p:nvPr/>
        </p:nvSpPr>
        <p:spPr>
          <a:xfrm>
            <a:off x="1371606" y="706737"/>
            <a:ext cx="29730105" cy="27432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on retrieval of sulfur dioxide in volcanic region from EMI-2 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124101-18E9-4401-019B-110906BEB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1114" y="3908233"/>
            <a:ext cx="3236947" cy="326624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369BCC1-E81F-6BFC-012D-0B8981E1FB20}"/>
              </a:ext>
            </a:extLst>
          </p:cNvPr>
          <p:cNvSpPr/>
          <p:nvPr/>
        </p:nvSpPr>
        <p:spPr>
          <a:xfrm>
            <a:off x="231140" y="9013367"/>
            <a:ext cx="8176986" cy="12283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6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 dioxide (SO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not only affects human health (such as acid rain, respiratory diseases,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but is also closely related to climate and environment.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important indicator of air quality, and closely related to volcanic eruptions [1]. The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 column density (VCD) can provide a data basis for tracing the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pollution caused by the industrial emissions and early warning signals for volcanic eruptions around the world. Therefore, it’s extremely important for us to obtain the daily global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VCD. In this poster, we report the first volcanic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 results from environmental trace gases monitoring instrument-2 (EMI-2). The transmission of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plume from Tonga submarine volcano was also firstly reported in this poster.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8538ED2-5C97-DCF9-4554-DE5F1B3F20D3}"/>
              </a:ext>
            </a:extLst>
          </p:cNvPr>
          <p:cNvSpPr/>
          <p:nvPr/>
        </p:nvSpPr>
        <p:spPr>
          <a:xfrm>
            <a:off x="231140" y="23090774"/>
            <a:ext cx="8176986" cy="88110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6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Method: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slant column density (SCD) was calculated using the QDOAS software based on the DOAS method [2]. The DOAS method retrieves concentrations of trace gases based on their characteristic absorption and the measured intensity, which is based on the Lambert-Beer’s law. Then, the corresponding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AMF of the EMI-2 was calculated using the established AMF look up table, which was simulated in the radiative transfer model of SCIATRAN. The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VCD, the ratio of SCD to AMF ,can be calculated. 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E7F7D31-F73B-D926-B5C0-9404A39132BE}"/>
              </a:ext>
            </a:extLst>
          </p:cNvPr>
          <p:cNvSpPr/>
          <p:nvPr/>
        </p:nvSpPr>
        <p:spPr>
          <a:xfrm>
            <a:off x="243846" y="33805008"/>
            <a:ext cx="8176986" cy="7330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Present the reliable volcanic SO</a:t>
            </a:r>
            <a:r>
              <a:rPr lang="en-US" altLang="zh-CN" sz="4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 results from EMI-2;</a:t>
            </a:r>
          </a:p>
          <a:p>
            <a:pPr algn="just"/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Present the transmission of SO</a:t>
            </a:r>
            <a:r>
              <a:rPr lang="en-US" altLang="zh-CN" sz="4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plume from Tonga submarine volcano;</a:t>
            </a:r>
          </a:p>
          <a:p>
            <a:pPr algn="just"/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Validate the capacity of EMI-2 on early warning of global volcano eruptions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419A7A5-93C7-D534-5EE2-811E49A481AC}"/>
              </a:ext>
            </a:extLst>
          </p:cNvPr>
          <p:cNvSpPr/>
          <p:nvPr/>
        </p:nvSpPr>
        <p:spPr>
          <a:xfrm>
            <a:off x="8900405" y="9077360"/>
            <a:ext cx="11155435" cy="8641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6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validate the retrieved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 results, we compared the EMI-2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 with that from TROPOMI at La Palma volcano on 27, 29, and 31 October 2021. The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 from EMI-2 shows similar spatial distributions with that from TROPOMI (Figure 1), with the correlation coefficients (R) of 0.891, 0.901 and 0.915 (Figure 2), respectively. In addition, the retrieved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 of EMI-2 was also compared with TROPOMI in Tonga submarine volcano from 14 to 18 January 2022 (Figure 3). As shown in Figure 3, EMI-2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 shows similar spatial distributions with TROPOMI, and the transmission process (from Tonga island to Australia with east wind) was simultaneously monitored by EMI-2 and TROPOMI.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1978985-7F54-E7F1-2DC9-FD98D7AA14B0}"/>
              </a:ext>
            </a:extLst>
          </p:cNvPr>
          <p:cNvGrpSpPr/>
          <p:nvPr/>
        </p:nvGrpSpPr>
        <p:grpSpPr>
          <a:xfrm>
            <a:off x="20636991" y="7534008"/>
            <a:ext cx="11646550" cy="10886453"/>
            <a:chOff x="20636991" y="7534008"/>
            <a:chExt cx="11646550" cy="10886453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00F4AF58-1F6A-7F03-8609-A929746E0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6991" y="8141887"/>
              <a:ext cx="11646550" cy="10278574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281770D-CF8D-7032-B9E5-A20277AADC6E}"/>
                </a:ext>
              </a:extLst>
            </p:cNvPr>
            <p:cNvSpPr/>
            <p:nvPr/>
          </p:nvSpPr>
          <p:spPr>
            <a:xfrm>
              <a:off x="25134277" y="7534008"/>
              <a:ext cx="2888602" cy="5844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Figure1</a:t>
              </a:r>
              <a:endPara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E686943-856D-C529-5F3A-8553DD695F8C}"/>
              </a:ext>
            </a:extLst>
          </p:cNvPr>
          <p:cNvGrpSpPr/>
          <p:nvPr/>
        </p:nvGrpSpPr>
        <p:grpSpPr>
          <a:xfrm>
            <a:off x="9435086" y="18179436"/>
            <a:ext cx="15289453" cy="5766323"/>
            <a:chOff x="9435086" y="18179436"/>
            <a:chExt cx="15289453" cy="5766323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E82FEA9D-23D8-AE52-42F3-1AE8C893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086" y="18787315"/>
              <a:ext cx="15289453" cy="5158444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6518290-8973-AA0E-BE66-0CD004610A90}"/>
                </a:ext>
              </a:extLst>
            </p:cNvPr>
            <p:cNvSpPr/>
            <p:nvPr/>
          </p:nvSpPr>
          <p:spPr>
            <a:xfrm>
              <a:off x="15462739" y="18179436"/>
              <a:ext cx="2888602" cy="5844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Figure2</a:t>
              </a:r>
              <a:endPara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5CCF10A-9EA2-0D2B-559C-EDFF8B06B576}"/>
              </a:ext>
            </a:extLst>
          </p:cNvPr>
          <p:cNvGrpSpPr/>
          <p:nvPr/>
        </p:nvGrpSpPr>
        <p:grpSpPr>
          <a:xfrm>
            <a:off x="20209725" y="23704735"/>
            <a:ext cx="12184873" cy="12372791"/>
            <a:chOff x="20209725" y="23704735"/>
            <a:chExt cx="12184873" cy="1237279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AEA12D9-9B47-45FB-225E-99026D96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9725" y="24312614"/>
              <a:ext cx="12184873" cy="11764912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FDA6EFC-30AA-E659-AD6A-0C73FE5EC3CD}"/>
                </a:ext>
              </a:extLst>
            </p:cNvPr>
            <p:cNvSpPr/>
            <p:nvPr/>
          </p:nvSpPr>
          <p:spPr>
            <a:xfrm>
              <a:off x="24857860" y="23704735"/>
              <a:ext cx="2888602" cy="5844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Figure3</a:t>
              </a:r>
              <a:endPara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807D308B-C958-20ED-84F1-FA95F48B0E50}"/>
              </a:ext>
            </a:extLst>
          </p:cNvPr>
          <p:cNvSpPr/>
          <p:nvPr/>
        </p:nvSpPr>
        <p:spPr>
          <a:xfrm>
            <a:off x="8651186" y="24643476"/>
            <a:ext cx="11155435" cy="6608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6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 this poster, the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 of EMI-2 was firstly retrieved, and validated in volcanic regions. With the La Palma volcano and the Tonga submarine volcano as examples, the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 from EMI-2 presents similar spatial distributions to those from TROPOMI. In addition, the transmission process of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plume in a volcanic region can be monitored using the retrieved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VCD from EMI-2. The results of this poster confirm that EMI-2 can monitor SO</a:t>
            </a:r>
            <a:r>
              <a:rPr lang="en-US" altLang="zh-CN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plume in volcanic regions and realize the early warning of global volcanic eruptions.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BCD5DAD-8761-C287-C687-790C1AE72D29}"/>
              </a:ext>
            </a:extLst>
          </p:cNvPr>
          <p:cNvSpPr/>
          <p:nvPr/>
        </p:nvSpPr>
        <p:spPr>
          <a:xfrm>
            <a:off x="8664678" y="32008546"/>
            <a:ext cx="11155436" cy="4229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Acknowledgment:</a:t>
            </a:r>
          </a:p>
          <a:p>
            <a:pPr algn="just"/>
            <a:r>
              <a:rPr lang="en-US" altLang="zh-CN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gratefully acknowledge 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Thomas </a:t>
            </a:r>
            <a:r>
              <a:rPr lang="en-US" altLang="zh-C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Danckaert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Caroline </a:t>
            </a:r>
            <a:r>
              <a:rPr lang="en-US" altLang="zh-C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Fayt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and Michel van </a:t>
            </a:r>
            <a:r>
              <a:rPr lang="en-US" altLang="zh-C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Roozendael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for providing the QDOAS software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Institute of Remote Sensing University of Bremen for sharing the SCIATRAN radiative transfer model.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F38B1E-1A65-8A59-4007-DF24B8C38821}"/>
              </a:ext>
            </a:extLst>
          </p:cNvPr>
          <p:cNvSpPr/>
          <p:nvPr/>
        </p:nvSpPr>
        <p:spPr>
          <a:xfrm>
            <a:off x="9107967" y="37057615"/>
            <a:ext cx="22604185" cy="422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6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</a:p>
          <a:p>
            <a:pPr algn="just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[1].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Theys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de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Smedt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van Gent J, et al. Sulfur dioxide vertical column DOAS retrievals from the ozone monitoring instrument: global observations and comparison to ground-based and satellite data. </a:t>
            </a:r>
            <a:r>
              <a:rPr lang="en-US" altLang="zh-CN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Geophysical Research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  <a:p>
            <a:pPr algn="just"/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[2]. </a:t>
            </a:r>
            <a:r>
              <a:rPr lang="en-US" altLang="zh-C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Platt, U.; Stutz, J. </a:t>
            </a:r>
            <a:r>
              <a:rPr lang="en-US" altLang="zh-CN" sz="3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Differential Optical Absorption Spectroscopy: Principles and Applications</a:t>
            </a:r>
            <a:r>
              <a:rPr lang="en-US" altLang="zh-C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Springer: Berlin/Heidelberg, Germany, 2008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91BAD87-3E13-2653-ABDA-6764F678D88F}"/>
              </a:ext>
            </a:extLst>
          </p:cNvPr>
          <p:cNvSpPr txBox="1"/>
          <p:nvPr/>
        </p:nvSpPr>
        <p:spPr>
          <a:xfrm>
            <a:off x="5212080" y="3870960"/>
            <a:ext cx="22402800" cy="337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Yuanyuan Qian</a:t>
            </a:r>
            <a:r>
              <a:rPr lang="en-US" altLang="zh-CN" sz="4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1,2</a:t>
            </a:r>
            <a:r>
              <a:rPr lang="en-US" altLang="zh-CN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Fuqi</a:t>
            </a:r>
            <a:r>
              <a:rPr lang="en-US" altLang="zh-CN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Si</a:t>
            </a:r>
            <a:r>
              <a:rPr lang="en-US" altLang="zh-CN" sz="4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Yuhan</a:t>
            </a:r>
            <a:r>
              <a:rPr lang="en-US" altLang="zh-CN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Luo</a:t>
            </a:r>
            <a:r>
              <a:rPr lang="en-US" altLang="zh-CN" sz="4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Haijin</a:t>
            </a:r>
            <a:r>
              <a:rPr lang="en-US" altLang="zh-CN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Zhou</a:t>
            </a:r>
            <a:r>
              <a:rPr lang="en-US" altLang="zh-CN" sz="4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Taiping Yang</a:t>
            </a:r>
            <a:r>
              <a:rPr lang="en-US" altLang="zh-CN" sz="4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zh-CN" sz="4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altLang="zh-CN" sz="4800" i="1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48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Key Laboratory of Environmental Optics and Technology, Anhui Institute of Optics and Fine Mechanics, Hefei Institutes of Physical Science, Chinese Academy of Sciences, China </a:t>
            </a:r>
            <a:endParaRPr lang="zh-CN" altLang="zh-CN" sz="4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4800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4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University of Science and Technology of China, China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E621DAF-C9BD-93E8-13CD-DE0231799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227" y="3956916"/>
            <a:ext cx="3645013" cy="32316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685</Words>
  <Application>Microsoft Office PowerPoint</Application>
  <PresentationFormat>自定义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Arial</vt:lpstr>
      <vt:lpstr>Calibri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 X</dc:creator>
  <cp:lastModifiedBy>q yy</cp:lastModifiedBy>
  <cp:revision>116</cp:revision>
  <cp:lastPrinted>2019-02-27T06:02:17Z</cp:lastPrinted>
  <dcterms:created xsi:type="dcterms:W3CDTF">2018-07-03T02:30:00Z</dcterms:created>
  <dcterms:modified xsi:type="dcterms:W3CDTF">2022-11-08T02:21:56Z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