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1383625" cy="30275213"/>
  <p:notesSz cx="14351000" cy="9931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81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45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F"/>
    <a:srgbClr val="2DAAF7"/>
    <a:srgbClr val="4AA2DE"/>
    <a:srgbClr val="E8F6FE"/>
    <a:srgbClr val="C3E7FD"/>
    <a:srgbClr val="2891D8"/>
    <a:srgbClr val="0F8BD7"/>
    <a:srgbClr val="1880CE"/>
    <a:srgbClr val="1675BC"/>
    <a:srgbClr val="088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09" autoAdjust="0"/>
    <p:restoredTop sz="99507" autoAdjust="0"/>
  </p:normalViewPr>
  <p:slideViewPr>
    <p:cSldViewPr>
      <p:cViewPr>
        <p:scale>
          <a:sx n="25" d="100"/>
          <a:sy n="25" d="100"/>
        </p:scale>
        <p:origin x="2112" y="468"/>
      </p:cViewPr>
      <p:guideLst>
        <p:guide orient="horz" pos="9681"/>
        <p:guide pos="67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1920" y="-156"/>
      </p:cViewPr>
      <p:guideLst>
        <p:guide orient="horz" pos="3127"/>
        <p:guide pos="45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026">
            <a:extLst>
              <a:ext uri="{FF2B5EF4-FFF2-40B4-BE49-F238E27FC236}">
                <a16:creationId xmlns:a16="http://schemas.microsoft.com/office/drawing/2014/main" id="{E54E657A-5DE4-41FB-997A-F2518A6F00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221214" cy="4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2757" tIns="66379" rIns="132757" bIns="66379" numCol="1" anchor="t" anchorCtr="0" compatLnSpc="1">
            <a:prstTxWarp prst="textNoShape">
              <a:avLst/>
            </a:prstTxWarp>
          </a:bodyPr>
          <a:lstStyle>
            <a:lvl1pPr defTabSz="1327150" eaLnBrk="1" hangingPunct="1">
              <a:defRPr sz="17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2579" name="Rectangle 1027">
            <a:extLst>
              <a:ext uri="{FF2B5EF4-FFF2-40B4-BE49-F238E27FC236}">
                <a16:creationId xmlns:a16="http://schemas.microsoft.com/office/drawing/2014/main" id="{4DEC7166-DC3A-4B4D-B88C-766E408B3F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29786" y="0"/>
            <a:ext cx="6221214" cy="4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2757" tIns="66379" rIns="132757" bIns="66379" numCol="1" anchor="t" anchorCtr="0" compatLnSpc="1">
            <a:prstTxWarp prst="textNoShape">
              <a:avLst/>
            </a:prstTxWarp>
          </a:bodyPr>
          <a:lstStyle>
            <a:lvl1pPr algn="r" defTabSz="1327150" eaLnBrk="1" hangingPunct="1">
              <a:defRPr sz="17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2580" name="Rectangle 1028">
            <a:extLst>
              <a:ext uri="{FF2B5EF4-FFF2-40B4-BE49-F238E27FC236}">
                <a16:creationId xmlns:a16="http://schemas.microsoft.com/office/drawing/2014/main" id="{D993CCD0-83C8-465A-9B3F-6CD3CB7F527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732"/>
            <a:ext cx="6221214" cy="49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2757" tIns="66379" rIns="132757" bIns="66379" numCol="1" anchor="b" anchorCtr="0" compatLnSpc="1">
            <a:prstTxWarp prst="textNoShape">
              <a:avLst/>
            </a:prstTxWarp>
          </a:bodyPr>
          <a:lstStyle>
            <a:lvl1pPr defTabSz="1327150" eaLnBrk="1" hangingPunct="1">
              <a:defRPr sz="17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2581" name="Rectangle 1029">
            <a:extLst>
              <a:ext uri="{FF2B5EF4-FFF2-40B4-BE49-F238E27FC236}">
                <a16:creationId xmlns:a16="http://schemas.microsoft.com/office/drawing/2014/main" id="{9E62BC4E-9185-4268-88DF-7F4B056921A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29786" y="9433732"/>
            <a:ext cx="6221214" cy="49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2757" tIns="66379" rIns="132757" bIns="66379" numCol="1" anchor="b" anchorCtr="0" compatLnSpc="1">
            <a:prstTxWarp prst="textNoShape">
              <a:avLst/>
            </a:prstTxWarp>
          </a:bodyPr>
          <a:lstStyle>
            <a:lvl1pPr algn="r" defTabSz="1327150" eaLnBrk="1" hangingPunct="1">
              <a:defRPr sz="17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8690BBCD-DFA8-4940-BEA7-449B69EA8CB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75F3A850-FCEB-48C1-8E89-F58772196F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221214" cy="4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2757" tIns="66379" rIns="132757" bIns="66379" numCol="1" anchor="t" anchorCtr="0" compatLnSpc="1">
            <a:prstTxWarp prst="textNoShape">
              <a:avLst/>
            </a:prstTxWarp>
          </a:bodyPr>
          <a:lstStyle>
            <a:lvl1pPr defTabSz="1327150" eaLnBrk="1" hangingPunct="1">
              <a:defRPr sz="17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C3CC3EC2-EFAB-4761-AA04-C931839F56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8129786" y="0"/>
            <a:ext cx="6221214" cy="4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2757" tIns="66379" rIns="132757" bIns="66379" numCol="1" anchor="t" anchorCtr="0" compatLnSpc="1">
            <a:prstTxWarp prst="textNoShape">
              <a:avLst/>
            </a:prstTxWarp>
          </a:bodyPr>
          <a:lstStyle>
            <a:lvl1pPr algn="r" defTabSz="1327150" eaLnBrk="1" hangingPunct="1">
              <a:defRPr sz="17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59B7CAD-3573-40A4-93F9-61C8BC2E96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61050" y="744538"/>
            <a:ext cx="26304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DB37BDD4-720E-443F-9105-CC5252ADB9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13161" y="4717415"/>
            <a:ext cx="10524678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2757" tIns="66379" rIns="132757" bIns="66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5E8D1029-F4BB-4D57-BF7D-0E2ED34EC4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732"/>
            <a:ext cx="6221214" cy="49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2757" tIns="66379" rIns="132757" bIns="66379" numCol="1" anchor="b" anchorCtr="0" compatLnSpc="1">
            <a:prstTxWarp prst="textNoShape">
              <a:avLst/>
            </a:prstTxWarp>
          </a:bodyPr>
          <a:lstStyle>
            <a:lvl1pPr defTabSz="1327150" eaLnBrk="1" hangingPunct="1">
              <a:defRPr sz="17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0535" name="Rectangle 7">
            <a:extLst>
              <a:ext uri="{FF2B5EF4-FFF2-40B4-BE49-F238E27FC236}">
                <a16:creationId xmlns:a16="http://schemas.microsoft.com/office/drawing/2014/main" id="{7E950046-A45A-4B9B-A2B4-403595766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29786" y="9433732"/>
            <a:ext cx="6221214" cy="49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2757" tIns="66379" rIns="132757" bIns="66379" numCol="1" anchor="b" anchorCtr="0" compatLnSpc="1">
            <a:prstTxWarp prst="textNoShape">
              <a:avLst/>
            </a:prstTxWarp>
          </a:bodyPr>
          <a:lstStyle>
            <a:lvl1pPr algn="r" defTabSz="1327150" eaLnBrk="1" hangingPunct="1">
              <a:defRPr sz="17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FBC5B3AC-BD3D-4AA8-8EE5-BC2E5E6270D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220663" algn="l" rtl="0" eaLnBrk="0" fontAlgn="base" hangingPunct="0">
      <a:spcBef>
        <a:spcPct val="30000"/>
      </a:spcBef>
      <a:spcAft>
        <a:spcPct val="0"/>
      </a:spcAft>
      <a:defRPr kumimoji="1" sz="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442913" algn="l" rtl="0" eaLnBrk="0" fontAlgn="base" hangingPunct="0">
      <a:spcBef>
        <a:spcPct val="30000"/>
      </a:spcBef>
      <a:spcAft>
        <a:spcPct val="0"/>
      </a:spcAft>
      <a:defRPr kumimoji="1" sz="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665163" algn="l" rtl="0" eaLnBrk="0" fontAlgn="base" hangingPunct="0">
      <a:spcBef>
        <a:spcPct val="30000"/>
      </a:spcBef>
      <a:spcAft>
        <a:spcPct val="0"/>
      </a:spcAft>
      <a:defRPr kumimoji="1" sz="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887413" algn="l" rtl="0" eaLnBrk="0" fontAlgn="base" hangingPunct="0">
      <a:spcBef>
        <a:spcPct val="30000"/>
      </a:spcBef>
      <a:spcAft>
        <a:spcPct val="0"/>
      </a:spcAft>
      <a:defRPr kumimoji="1" sz="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1110881" algn="l" defTabSz="44435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33057" algn="l" defTabSz="44435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55233" algn="l" defTabSz="44435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777410" algn="l" defTabSz="44435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8EB70B15-0F38-4CC7-A1DD-6BFBAEE7E5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327150">
              <a:spcBef>
                <a:spcPct val="30000"/>
              </a:spcBef>
              <a:defRPr kumimoji="1" sz="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327150">
              <a:spcBef>
                <a:spcPct val="30000"/>
              </a:spcBef>
              <a:defRPr kumimoji="1" sz="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327150">
              <a:spcBef>
                <a:spcPct val="30000"/>
              </a:spcBef>
              <a:defRPr kumimoji="1" sz="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327150">
              <a:spcBef>
                <a:spcPct val="30000"/>
              </a:spcBef>
              <a:defRPr kumimoji="1" sz="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327150">
              <a:spcBef>
                <a:spcPct val="30000"/>
              </a:spcBef>
              <a:defRPr kumimoji="1" sz="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327150" eaLnBrk="0" fontAlgn="base" hangingPunct="0">
              <a:spcBef>
                <a:spcPct val="3000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327150" eaLnBrk="0" fontAlgn="base" hangingPunct="0">
              <a:spcBef>
                <a:spcPct val="3000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327150" eaLnBrk="0" fontAlgn="base" hangingPunct="0">
              <a:spcBef>
                <a:spcPct val="3000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327150" eaLnBrk="0" fontAlgn="base" hangingPunct="0">
              <a:spcBef>
                <a:spcPct val="3000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E1EAA11-1C0A-4DAA-BE05-977955C5AD82}" type="slidenum">
              <a:rPr lang="en-US" altLang="zh-TW" sz="1700"/>
              <a:pPr>
                <a:spcBef>
                  <a:spcPct val="0"/>
                </a:spcBef>
              </a:pPr>
              <a:t>1</a:t>
            </a:fld>
            <a:endParaRPr lang="en-US" altLang="zh-TW" sz="17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79AE669-B292-4DC8-83C2-2CE84A144F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48150" y="687388"/>
            <a:ext cx="6353175" cy="8994775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791AB-57CF-479A-98C2-4A30E910D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2953" y="4954765"/>
            <a:ext cx="16037719" cy="10540259"/>
          </a:xfrm>
        </p:spPr>
        <p:txBody>
          <a:bodyPr anchor="b"/>
          <a:lstStyle>
            <a:lvl1pPr algn="ctr">
              <a:defRPr sz="1052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FFBE7D-8423-48D9-BFED-FB893F19E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4209"/>
            </a:lvl1pPr>
            <a:lvl2pPr marL="801883" indent="0" algn="ctr">
              <a:buNone/>
              <a:defRPr sz="3508"/>
            </a:lvl2pPr>
            <a:lvl3pPr marL="1603766" indent="0" algn="ctr">
              <a:buNone/>
              <a:defRPr sz="3157"/>
            </a:lvl3pPr>
            <a:lvl4pPr marL="2405649" indent="0" algn="ctr">
              <a:buNone/>
              <a:defRPr sz="2806"/>
            </a:lvl4pPr>
            <a:lvl5pPr marL="3207532" indent="0" algn="ctr">
              <a:buNone/>
              <a:defRPr sz="2806"/>
            </a:lvl5pPr>
            <a:lvl6pPr marL="4009415" indent="0" algn="ctr">
              <a:buNone/>
              <a:defRPr sz="2806"/>
            </a:lvl6pPr>
            <a:lvl7pPr marL="4811298" indent="0" algn="ctr">
              <a:buNone/>
              <a:defRPr sz="2806"/>
            </a:lvl7pPr>
            <a:lvl8pPr marL="5613182" indent="0" algn="ctr">
              <a:buNone/>
              <a:defRPr sz="2806"/>
            </a:lvl8pPr>
            <a:lvl9pPr marL="6415065" indent="0" algn="ctr">
              <a:buNone/>
              <a:defRPr sz="2806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CE0965-8FC2-4C59-A2D0-D99352402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A19F59-D9F1-4C5A-AB68-08F162DF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C1B387-B7ED-4799-9C50-CAE2B08D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4F02-ECD6-477F-82A6-9F3C7D892F8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244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FCDB8C-3D2E-4E2C-8417-C65A5310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EBDFAC-1BA3-4F41-8469-3CC380461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A7EA6E-1832-44EB-8D60-7DB32AE6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0082D-FEF5-46E0-BD1C-0FB9C1EC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0735B3-04DE-46B4-823A-DD84159F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4F02-ECD6-477F-82A6-9F3C7D892F8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081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398199-422A-453D-B32B-9E788C186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2657" y="1611875"/>
            <a:ext cx="4610844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FB6D93-6761-452C-9EA5-2B1B884BA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124" y="1611875"/>
            <a:ext cx="135652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DFFD16-1AA5-476A-912B-9D9016BB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98966B-3915-4835-B15F-963BAD53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2BCEC3-3F34-4F1C-952A-A4D6E1F9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4F02-ECD6-477F-82A6-9F3C7D892F8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3420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4277" y="2690035"/>
            <a:ext cx="18175073" cy="504661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04281" y="8745976"/>
            <a:ext cx="9033724" cy="1816445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10745630" y="8745975"/>
            <a:ext cx="9033724" cy="9027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10745630" y="17881531"/>
            <a:ext cx="9033724" cy="902889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4A7C4B6-FB9B-47A2-AB65-931E97D665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BA4A25-B34C-4F64-AFBA-CED2459450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CF3D161-EB30-4819-86E5-94D1351949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28727-CE7C-4737-AACB-C9071DDB745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076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10BB19-7820-4FA8-9D4C-8C33C774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2A0A4-DD1A-4A99-B2D1-CAFA16735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3C07DB-A7D1-4508-AEBA-70F98466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D44C0A-ADBC-4DB8-991F-9AEDD660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4D833-4038-41FB-BA5F-C4FB03E7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4F02-ECD6-477F-82A6-9F3C7D892F8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05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C5C41-082F-40A7-9A74-D00795D2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87" y="7547783"/>
            <a:ext cx="18443377" cy="12593645"/>
          </a:xfrm>
        </p:spPr>
        <p:txBody>
          <a:bodyPr anchor="b"/>
          <a:lstStyle>
            <a:lvl1pPr>
              <a:defRPr sz="1052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3465CF-8829-46FE-BCB0-2001DFA22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87" y="20260569"/>
            <a:ext cx="18443377" cy="6622701"/>
          </a:xfrm>
        </p:spPr>
        <p:txBody>
          <a:bodyPr/>
          <a:lstStyle>
            <a:lvl1pPr marL="0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1pPr>
            <a:lvl2pPr marL="801883" indent="0">
              <a:buNone/>
              <a:defRPr sz="3508">
                <a:solidFill>
                  <a:schemeClr val="tx1">
                    <a:tint val="75000"/>
                  </a:schemeClr>
                </a:solidFill>
              </a:defRPr>
            </a:lvl2pPr>
            <a:lvl3pPr marL="1603766" indent="0">
              <a:buNone/>
              <a:defRPr sz="3157">
                <a:solidFill>
                  <a:schemeClr val="tx1">
                    <a:tint val="75000"/>
                  </a:schemeClr>
                </a:solidFill>
              </a:defRPr>
            </a:lvl3pPr>
            <a:lvl4pPr marL="2405649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4pPr>
            <a:lvl5pPr marL="3207532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5pPr>
            <a:lvl6pPr marL="400941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6pPr>
            <a:lvl7pPr marL="4811298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7pPr>
            <a:lvl8pPr marL="5613182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8pPr>
            <a:lvl9pPr marL="641506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A09F5-D69B-4001-99A4-758F0ABD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6E89BF-ECA1-49B8-A7D7-3AFE5D7D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BFAB7A-BD84-484A-935E-4F04C977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4F02-ECD6-477F-82A6-9F3C7D892F8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647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C6606C-5EF5-4FAC-963A-FCF727ED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751312-BB50-437C-A355-4A485EE69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28380F-9209-4264-96E4-63A750EA0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39F123-B615-4EA9-B459-F7BBDC759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AE0BA3-2B4E-4F30-8995-F196EAEB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F54623-54B6-413F-9DE3-CCC4CBF1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4F02-ECD6-477F-82A6-9F3C7D892F8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192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5533B8-FCB7-4E02-A3A0-08988DC2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909" y="1611877"/>
            <a:ext cx="18443377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EA3CB0-FC59-43B2-83F4-0864ADA2B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2910" y="7421634"/>
            <a:ext cx="9046275" cy="3637228"/>
          </a:xfrm>
        </p:spPr>
        <p:txBody>
          <a:bodyPr anchor="b"/>
          <a:lstStyle>
            <a:lvl1pPr marL="0" indent="0">
              <a:buNone/>
              <a:defRPr sz="4209" b="1"/>
            </a:lvl1pPr>
            <a:lvl2pPr marL="801883" indent="0">
              <a:buNone/>
              <a:defRPr sz="3508" b="1"/>
            </a:lvl2pPr>
            <a:lvl3pPr marL="1603766" indent="0">
              <a:buNone/>
              <a:defRPr sz="3157" b="1"/>
            </a:lvl3pPr>
            <a:lvl4pPr marL="2405649" indent="0">
              <a:buNone/>
              <a:defRPr sz="2806" b="1"/>
            </a:lvl4pPr>
            <a:lvl5pPr marL="3207532" indent="0">
              <a:buNone/>
              <a:defRPr sz="2806" b="1"/>
            </a:lvl5pPr>
            <a:lvl6pPr marL="4009415" indent="0">
              <a:buNone/>
              <a:defRPr sz="2806" b="1"/>
            </a:lvl6pPr>
            <a:lvl7pPr marL="4811298" indent="0">
              <a:buNone/>
              <a:defRPr sz="2806" b="1"/>
            </a:lvl7pPr>
            <a:lvl8pPr marL="5613182" indent="0">
              <a:buNone/>
              <a:defRPr sz="2806" b="1"/>
            </a:lvl8pPr>
            <a:lvl9pPr marL="6415065" indent="0">
              <a:buNone/>
              <a:defRPr sz="280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06F1D6-69D6-42BA-BEC5-0B7312639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910" y="11058863"/>
            <a:ext cx="9046275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8E89B03-F0BE-4145-8464-9CB639BAA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5460" y="7421634"/>
            <a:ext cx="9090826" cy="3637228"/>
          </a:xfrm>
        </p:spPr>
        <p:txBody>
          <a:bodyPr anchor="b"/>
          <a:lstStyle>
            <a:lvl1pPr marL="0" indent="0">
              <a:buNone/>
              <a:defRPr sz="4209" b="1"/>
            </a:lvl1pPr>
            <a:lvl2pPr marL="801883" indent="0">
              <a:buNone/>
              <a:defRPr sz="3508" b="1"/>
            </a:lvl2pPr>
            <a:lvl3pPr marL="1603766" indent="0">
              <a:buNone/>
              <a:defRPr sz="3157" b="1"/>
            </a:lvl3pPr>
            <a:lvl4pPr marL="2405649" indent="0">
              <a:buNone/>
              <a:defRPr sz="2806" b="1"/>
            </a:lvl4pPr>
            <a:lvl5pPr marL="3207532" indent="0">
              <a:buNone/>
              <a:defRPr sz="2806" b="1"/>
            </a:lvl5pPr>
            <a:lvl6pPr marL="4009415" indent="0">
              <a:buNone/>
              <a:defRPr sz="2806" b="1"/>
            </a:lvl6pPr>
            <a:lvl7pPr marL="4811298" indent="0">
              <a:buNone/>
              <a:defRPr sz="2806" b="1"/>
            </a:lvl7pPr>
            <a:lvl8pPr marL="5613182" indent="0">
              <a:buNone/>
              <a:defRPr sz="2806" b="1"/>
            </a:lvl8pPr>
            <a:lvl9pPr marL="6415065" indent="0">
              <a:buNone/>
              <a:defRPr sz="280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02AFC3-370D-43E4-B3FC-D163BE329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5460" y="11058863"/>
            <a:ext cx="9090826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DB41E10-55DB-4655-90B9-B9DD3098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E524A54-5AB0-493D-B6E8-E28F7015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A3E54E0-FDB4-48E1-BF85-66C135C9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4F02-ECD6-477F-82A6-9F3C7D892F8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636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B0C90D-3477-46B9-B08E-032A938D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ABE1BE8-3B53-4E8D-950F-947D0C8D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DFC173-BFBF-4082-BB76-A4ADA998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4A65B2-576F-479E-9AC0-9143203B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4F02-ECD6-477F-82A6-9F3C7D892F8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807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0FE695D-F653-4C48-B47B-4113FC9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24E9F7-A91D-4C4E-B2C7-C8FB1D8D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0793A2-EE5E-4908-B256-3733EA42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C92C-0300-4241-96CF-D9C01F2186A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22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B2B51-9555-4BA4-A643-E9343444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910" y="2018348"/>
            <a:ext cx="6896775" cy="7064216"/>
          </a:xfrm>
        </p:spPr>
        <p:txBody>
          <a:bodyPr anchor="b"/>
          <a:lstStyle>
            <a:lvl1pPr>
              <a:defRPr sz="561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FAB6F1-1FE0-47D0-8729-55495C2E5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0826" y="4359072"/>
            <a:ext cx="10825460" cy="21515024"/>
          </a:xfrm>
        </p:spPr>
        <p:txBody>
          <a:bodyPr/>
          <a:lstStyle>
            <a:lvl1pPr>
              <a:defRPr sz="5612"/>
            </a:lvl1pPr>
            <a:lvl2pPr>
              <a:defRPr sz="4911"/>
            </a:lvl2pPr>
            <a:lvl3pPr>
              <a:defRPr sz="4209"/>
            </a:lvl3pPr>
            <a:lvl4pPr>
              <a:defRPr sz="3508"/>
            </a:lvl4pPr>
            <a:lvl5pPr>
              <a:defRPr sz="3508"/>
            </a:lvl5pPr>
            <a:lvl6pPr>
              <a:defRPr sz="3508"/>
            </a:lvl6pPr>
            <a:lvl7pPr>
              <a:defRPr sz="3508"/>
            </a:lvl7pPr>
            <a:lvl8pPr>
              <a:defRPr sz="3508"/>
            </a:lvl8pPr>
            <a:lvl9pPr>
              <a:defRPr sz="350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3E1A11-B3E5-4BF2-BB56-4ADBA3B58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2910" y="9082564"/>
            <a:ext cx="6896775" cy="16826573"/>
          </a:xfrm>
        </p:spPr>
        <p:txBody>
          <a:bodyPr/>
          <a:lstStyle>
            <a:lvl1pPr marL="0" indent="0">
              <a:buNone/>
              <a:defRPr sz="2806"/>
            </a:lvl1pPr>
            <a:lvl2pPr marL="801883" indent="0">
              <a:buNone/>
              <a:defRPr sz="2455"/>
            </a:lvl2pPr>
            <a:lvl3pPr marL="1603766" indent="0">
              <a:buNone/>
              <a:defRPr sz="2105"/>
            </a:lvl3pPr>
            <a:lvl4pPr marL="2405649" indent="0">
              <a:buNone/>
              <a:defRPr sz="1754"/>
            </a:lvl4pPr>
            <a:lvl5pPr marL="3207532" indent="0">
              <a:buNone/>
              <a:defRPr sz="1754"/>
            </a:lvl5pPr>
            <a:lvl6pPr marL="4009415" indent="0">
              <a:buNone/>
              <a:defRPr sz="1754"/>
            </a:lvl6pPr>
            <a:lvl7pPr marL="4811298" indent="0">
              <a:buNone/>
              <a:defRPr sz="1754"/>
            </a:lvl7pPr>
            <a:lvl8pPr marL="5613182" indent="0">
              <a:buNone/>
              <a:defRPr sz="1754"/>
            </a:lvl8pPr>
            <a:lvl9pPr marL="6415065" indent="0">
              <a:buNone/>
              <a:defRPr sz="175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D410-F5BF-4AC2-AD6E-F54580F7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8C1952-EE71-4045-9417-B63E09DE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D33F02-66F5-464A-8D8B-BF272AEB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4F02-ECD6-477F-82A6-9F3C7D892F8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539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8B9144-8E28-45C4-A85B-A7F43820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910" y="2018348"/>
            <a:ext cx="6896775" cy="7064216"/>
          </a:xfrm>
        </p:spPr>
        <p:txBody>
          <a:bodyPr anchor="b"/>
          <a:lstStyle>
            <a:lvl1pPr>
              <a:defRPr sz="561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B975E27-D028-47E7-B3D3-EBE6549BD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0826" y="4359072"/>
            <a:ext cx="10825460" cy="21515024"/>
          </a:xfrm>
        </p:spPr>
        <p:txBody>
          <a:bodyPr/>
          <a:lstStyle>
            <a:lvl1pPr marL="0" indent="0">
              <a:buNone/>
              <a:defRPr sz="5612"/>
            </a:lvl1pPr>
            <a:lvl2pPr marL="801883" indent="0">
              <a:buNone/>
              <a:defRPr sz="4911"/>
            </a:lvl2pPr>
            <a:lvl3pPr marL="1603766" indent="0">
              <a:buNone/>
              <a:defRPr sz="4209"/>
            </a:lvl3pPr>
            <a:lvl4pPr marL="2405649" indent="0">
              <a:buNone/>
              <a:defRPr sz="3508"/>
            </a:lvl4pPr>
            <a:lvl5pPr marL="3207532" indent="0">
              <a:buNone/>
              <a:defRPr sz="3508"/>
            </a:lvl5pPr>
            <a:lvl6pPr marL="4009415" indent="0">
              <a:buNone/>
              <a:defRPr sz="3508"/>
            </a:lvl6pPr>
            <a:lvl7pPr marL="4811298" indent="0">
              <a:buNone/>
              <a:defRPr sz="3508"/>
            </a:lvl7pPr>
            <a:lvl8pPr marL="5613182" indent="0">
              <a:buNone/>
              <a:defRPr sz="3508"/>
            </a:lvl8pPr>
            <a:lvl9pPr marL="6415065" indent="0">
              <a:buNone/>
              <a:defRPr sz="3508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D801F6-60B4-4C4A-B995-4D82B740B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2910" y="9082564"/>
            <a:ext cx="6896775" cy="16826573"/>
          </a:xfrm>
        </p:spPr>
        <p:txBody>
          <a:bodyPr/>
          <a:lstStyle>
            <a:lvl1pPr marL="0" indent="0">
              <a:buNone/>
              <a:defRPr sz="2806"/>
            </a:lvl1pPr>
            <a:lvl2pPr marL="801883" indent="0">
              <a:buNone/>
              <a:defRPr sz="2455"/>
            </a:lvl2pPr>
            <a:lvl3pPr marL="1603766" indent="0">
              <a:buNone/>
              <a:defRPr sz="2105"/>
            </a:lvl3pPr>
            <a:lvl4pPr marL="2405649" indent="0">
              <a:buNone/>
              <a:defRPr sz="1754"/>
            </a:lvl4pPr>
            <a:lvl5pPr marL="3207532" indent="0">
              <a:buNone/>
              <a:defRPr sz="1754"/>
            </a:lvl5pPr>
            <a:lvl6pPr marL="4009415" indent="0">
              <a:buNone/>
              <a:defRPr sz="1754"/>
            </a:lvl6pPr>
            <a:lvl7pPr marL="4811298" indent="0">
              <a:buNone/>
              <a:defRPr sz="1754"/>
            </a:lvl7pPr>
            <a:lvl8pPr marL="5613182" indent="0">
              <a:buNone/>
              <a:defRPr sz="1754"/>
            </a:lvl8pPr>
            <a:lvl9pPr marL="6415065" indent="0">
              <a:buNone/>
              <a:defRPr sz="175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DD3A1F-FAD0-4FE7-9284-3044A77B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287F58-DA0D-4051-B824-3B7A8113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F43507-8171-4088-84BC-93FF005C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4F02-ECD6-477F-82A6-9F3C7D892F8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442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AFECE60-A26F-45AD-97E7-3114DBF1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124" y="1611877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D925DF-AFC4-4F56-8F0C-59214EE08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DF67E-5BAF-4E9A-A976-90ACED9C2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124" y="28060639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3529DB-824A-416A-AB16-F120B795C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3326" y="28060639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7FB05F-CD15-446E-BB71-701BEB789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02185" y="28060639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4F02-ECD6-477F-82A6-9F3C7D892F8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36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</p:sldLayoutIdLst>
  <p:txStyles>
    <p:titleStyle>
      <a:lvl1pPr algn="l" defTabSz="1603766" rtl="0" eaLnBrk="1" latinLnBrk="0" hangingPunct="1">
        <a:lnSpc>
          <a:spcPct val="90000"/>
        </a:lnSpc>
        <a:spcBef>
          <a:spcPct val="0"/>
        </a:spcBef>
        <a:buNone/>
        <a:defRPr sz="77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942" indent="-400942" algn="l" defTabSz="1603766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4911" kern="1200">
          <a:solidFill>
            <a:schemeClr val="tx1"/>
          </a:solidFill>
          <a:latin typeface="+mn-lt"/>
          <a:ea typeface="+mn-ea"/>
          <a:cs typeface="+mn-cs"/>
        </a:defRPr>
      </a:lvl1pPr>
      <a:lvl2pPr marL="1202825" indent="-400942" algn="l" defTabSz="160376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004708" indent="-400942" algn="l" defTabSz="160376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508" kern="1200">
          <a:solidFill>
            <a:schemeClr val="tx1"/>
          </a:solidFill>
          <a:latin typeface="+mn-lt"/>
          <a:ea typeface="+mn-ea"/>
          <a:cs typeface="+mn-cs"/>
        </a:defRPr>
      </a:lvl3pPr>
      <a:lvl4pPr marL="2806591" indent="-400942" algn="l" defTabSz="160376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4pPr>
      <a:lvl5pPr marL="3608474" indent="-400942" algn="l" defTabSz="160376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5pPr>
      <a:lvl6pPr marL="4410357" indent="-400942" algn="l" defTabSz="160376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6pPr>
      <a:lvl7pPr marL="5212240" indent="-400942" algn="l" defTabSz="160376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7pPr>
      <a:lvl8pPr marL="6014123" indent="-400942" algn="l" defTabSz="160376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8pPr>
      <a:lvl9pPr marL="6816006" indent="-400942" algn="l" defTabSz="160376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1pPr>
      <a:lvl2pPr marL="801883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2pPr>
      <a:lvl3pPr marL="1603766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3pPr>
      <a:lvl4pPr marL="2405649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4pPr>
      <a:lvl5pPr marL="3207532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5pPr>
      <a:lvl6pPr marL="4009415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6pPr>
      <a:lvl7pPr marL="4811298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7pPr>
      <a:lvl8pPr marL="5613182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8pPr>
      <a:lvl9pPr marL="6415065" algn="l" defTabSz="1603766" rtl="0" eaLnBrk="1" latinLnBrk="0" hangingPunct="1">
        <a:defRPr sz="31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F279AC9-295B-477C-ADCE-163FAF23F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51726" y="1945747"/>
            <a:ext cx="15611735" cy="3471843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>
            <a:normAutofit/>
          </a:bodyPr>
          <a:lstStyle/>
          <a:p>
            <a:pPr defTabSz="4223471">
              <a:defRPr/>
            </a:pPr>
            <a:r>
              <a:rPr lang="en-US" altLang="zh-TW" sz="90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zh-TW" sz="9000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One-to-Two Filter Power Divider Based on </a:t>
            </a:r>
            <a:r>
              <a:rPr lang="en-US" altLang="zh-TW" sz="9000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LTCC</a:t>
            </a:r>
            <a:endParaRPr lang="zh-TW" altLang="zh-TW" sz="9000" b="1" dirty="0">
              <a:solidFill>
                <a:srgbClr val="0D00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62">
            <a:extLst>
              <a:ext uri="{FF2B5EF4-FFF2-40B4-BE49-F238E27FC236}">
                <a16:creationId xmlns:a16="http://schemas.microsoft.com/office/drawing/2014/main" id="{4FD56B0A-9223-4F9C-AC5B-2E6C3ED78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5719" y="-14833887"/>
            <a:ext cx="22476142" cy="59936380"/>
          </a:xfrm>
          <a:prstGeom prst="rect">
            <a:avLst/>
          </a:prstGeom>
          <a:noFill/>
          <a:ln w="762000" cmpd="thickTh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61002" dir="2357364" algn="ctr" rotWithShape="0">
                    <a:srgbClr val="000012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97417" tIns="48713" rIns="97417" bIns="48713" anchor="ctr"/>
          <a:lstStyle>
            <a:lvl1pPr defTabSz="96361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63613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63613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63613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63613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73" dirty="0">
              <a:solidFill>
                <a:srgbClr val="FAF9F8"/>
              </a:solidFill>
            </a:endParaRPr>
          </a:p>
        </p:txBody>
      </p:sp>
      <p:sp>
        <p:nvSpPr>
          <p:cNvPr id="2073" name="Rectangle 3603">
            <a:extLst>
              <a:ext uri="{FF2B5EF4-FFF2-40B4-BE49-F238E27FC236}">
                <a16:creationId xmlns:a16="http://schemas.microsoft.com/office/drawing/2014/main" id="{364783A9-2CDF-4BD2-A2E2-862A67486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16717671"/>
            <a:ext cx="456013" cy="61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0702" tIns="70352" rIns="140702" bIns="70352" anchor="ctr">
            <a:spAutoFit/>
          </a:bodyPr>
          <a:lstStyle>
            <a:lvl1pPr defTabSz="13906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13906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139065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139065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139065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139065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139065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139065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139065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65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914">
                <a:latin typeface="Arial" panose="020B0604020202020204" pitchFamily="34" charset="0"/>
                <a:ea typeface="標楷體" pitchFamily="65" charset="-128"/>
              </a:rPr>
              <a:t> </a:t>
            </a:r>
            <a:endParaRPr lang="en-US" altLang="zh-TW" sz="2706">
              <a:latin typeface="Arial" panose="020B0604020202020204" pitchFamily="34" charset="0"/>
            </a:endParaRPr>
          </a:p>
        </p:txBody>
      </p:sp>
      <p:sp>
        <p:nvSpPr>
          <p:cNvPr id="2077" name="Rectangle 3662">
            <a:extLst>
              <a:ext uri="{FF2B5EF4-FFF2-40B4-BE49-F238E27FC236}">
                <a16:creationId xmlns:a16="http://schemas.microsoft.com/office/drawing/2014/main" id="{4083B582-64B9-43E4-B3BD-998915095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4765034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78" name="Rectangle 3664">
            <a:extLst>
              <a:ext uri="{FF2B5EF4-FFF2-40B4-BE49-F238E27FC236}">
                <a16:creationId xmlns:a16="http://schemas.microsoft.com/office/drawing/2014/main" id="{0641BA8A-DD35-4889-BB2E-189DB14A0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1629" y="-7241037"/>
            <a:ext cx="186801" cy="39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73">
              <a:latin typeface="Arial" panose="020B0604020202020204" pitchFamily="34" charset="0"/>
            </a:endParaRPr>
          </a:p>
        </p:txBody>
      </p:sp>
      <p:sp>
        <p:nvSpPr>
          <p:cNvPr id="2079" name="Rectangle 3666">
            <a:extLst>
              <a:ext uri="{FF2B5EF4-FFF2-40B4-BE49-F238E27FC236}">
                <a16:creationId xmlns:a16="http://schemas.microsoft.com/office/drawing/2014/main" id="{29BE3503-BA66-4F73-AA7E-DBB5AF6FC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5085462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80" name="Rectangle 3669">
            <a:extLst>
              <a:ext uri="{FF2B5EF4-FFF2-40B4-BE49-F238E27FC236}">
                <a16:creationId xmlns:a16="http://schemas.microsoft.com/office/drawing/2014/main" id="{3ECDA1E3-7B96-489F-8C68-487AF0682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5085462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81" name="Rectangle 3671">
            <a:extLst>
              <a:ext uri="{FF2B5EF4-FFF2-40B4-BE49-F238E27FC236}">
                <a16:creationId xmlns:a16="http://schemas.microsoft.com/office/drawing/2014/main" id="{006EC45D-373F-4B25-BF20-9F08B508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5085462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82" name="Rectangle 3673">
            <a:extLst>
              <a:ext uri="{FF2B5EF4-FFF2-40B4-BE49-F238E27FC236}">
                <a16:creationId xmlns:a16="http://schemas.microsoft.com/office/drawing/2014/main" id="{B0E1B210-6E33-425C-A0AF-57CF062B9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5085462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83" name="Rectangle 3675">
            <a:extLst>
              <a:ext uri="{FF2B5EF4-FFF2-40B4-BE49-F238E27FC236}">
                <a16:creationId xmlns:a16="http://schemas.microsoft.com/office/drawing/2014/main" id="{8622CF4E-CABD-48B9-935F-E1102F542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5085462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84" name="Rectangle 3677">
            <a:extLst>
              <a:ext uri="{FF2B5EF4-FFF2-40B4-BE49-F238E27FC236}">
                <a16:creationId xmlns:a16="http://schemas.microsoft.com/office/drawing/2014/main" id="{1743BE34-5E3B-45D5-8999-F34A43CD7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5085462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85" name="Rectangle 3681">
            <a:extLst>
              <a:ext uri="{FF2B5EF4-FFF2-40B4-BE49-F238E27FC236}">
                <a16:creationId xmlns:a16="http://schemas.microsoft.com/office/drawing/2014/main" id="{BC2DAEB6-77D7-44BD-AF06-9BB7A60DE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5085462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86" name="Rectangle 3695">
            <a:extLst>
              <a:ext uri="{FF2B5EF4-FFF2-40B4-BE49-F238E27FC236}">
                <a16:creationId xmlns:a16="http://schemas.microsoft.com/office/drawing/2014/main" id="{CB2ED9E8-9E51-44AE-AF16-9C1CF20A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4765034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87" name="Rectangle 3697">
            <a:extLst>
              <a:ext uri="{FF2B5EF4-FFF2-40B4-BE49-F238E27FC236}">
                <a16:creationId xmlns:a16="http://schemas.microsoft.com/office/drawing/2014/main" id="{B3E54358-4B3A-472B-B105-639A96181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1629" y="-14444606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88" name="Rectangle 193">
            <a:extLst>
              <a:ext uri="{FF2B5EF4-FFF2-40B4-BE49-F238E27FC236}">
                <a16:creationId xmlns:a16="http://schemas.microsoft.com/office/drawing/2014/main" id="{482694FC-6D28-44A4-8388-27CB614D3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5085462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89" name="Rectangle 195">
            <a:extLst>
              <a:ext uri="{FF2B5EF4-FFF2-40B4-BE49-F238E27FC236}">
                <a16:creationId xmlns:a16="http://schemas.microsoft.com/office/drawing/2014/main" id="{ADC77920-EB7B-4375-8B93-CCB9F76B6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5085462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90" name="Rectangle 197">
            <a:extLst>
              <a:ext uri="{FF2B5EF4-FFF2-40B4-BE49-F238E27FC236}">
                <a16:creationId xmlns:a16="http://schemas.microsoft.com/office/drawing/2014/main" id="{586EA2A9-CF5F-46FC-9566-3D59D73F6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5085462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91" name="Rectangle 199">
            <a:extLst>
              <a:ext uri="{FF2B5EF4-FFF2-40B4-BE49-F238E27FC236}">
                <a16:creationId xmlns:a16="http://schemas.microsoft.com/office/drawing/2014/main" id="{C0C9AF7F-7B5B-443E-8D4C-58EDDCAF7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5085462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92" name="Rectangle 201">
            <a:extLst>
              <a:ext uri="{FF2B5EF4-FFF2-40B4-BE49-F238E27FC236}">
                <a16:creationId xmlns:a16="http://schemas.microsoft.com/office/drawing/2014/main" id="{451198D8-1D79-4BF2-BA55-490257594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5085462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93" name="Rectangle 205">
            <a:extLst>
              <a:ext uri="{FF2B5EF4-FFF2-40B4-BE49-F238E27FC236}">
                <a16:creationId xmlns:a16="http://schemas.microsoft.com/office/drawing/2014/main" id="{455ED8A1-1466-4043-A497-8B787427E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5085462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94" name="Rectangle 207">
            <a:extLst>
              <a:ext uri="{FF2B5EF4-FFF2-40B4-BE49-F238E27FC236}">
                <a16:creationId xmlns:a16="http://schemas.microsoft.com/office/drawing/2014/main" id="{5FC99660-B192-4C80-BDE5-68E489BDF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5085462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95" name="Rectangle 203">
            <a:extLst>
              <a:ext uri="{FF2B5EF4-FFF2-40B4-BE49-F238E27FC236}">
                <a16:creationId xmlns:a16="http://schemas.microsoft.com/office/drawing/2014/main" id="{620A000C-6E1A-4069-98A3-D2D50DF26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6865" y="-15130057"/>
            <a:ext cx="488901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096" name="Rectangle 205">
            <a:extLst>
              <a:ext uri="{FF2B5EF4-FFF2-40B4-BE49-F238E27FC236}">
                <a16:creationId xmlns:a16="http://schemas.microsoft.com/office/drawing/2014/main" id="{FCABF9A4-0284-4B18-A650-C062D575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6259" y="-15280360"/>
            <a:ext cx="186797" cy="5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463" tIns="46230" rIns="92463" bIns="4623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  <a:defRPr kumimoji="1" sz="71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6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5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4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706">
              <a:ea typeface="標楷體" pitchFamily="65" charset="-128"/>
            </a:endParaRPr>
          </a:p>
        </p:txBody>
      </p:sp>
      <p:sp>
        <p:nvSpPr>
          <p:cNvPr id="259" name="Text Box 1906">
            <a:extLst>
              <a:ext uri="{FF2B5EF4-FFF2-40B4-BE49-F238E27FC236}">
                <a16:creationId xmlns:a16="http://schemas.microsoft.com/office/drawing/2014/main" id="{7BBF0F62-7A7D-4C95-8010-3B0FACA3D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726" y="5291326"/>
            <a:ext cx="13296070" cy="344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49" tIns="48723" rIns="97449" bIns="48723">
            <a:spAutoFit/>
          </a:bodyPr>
          <a:lstStyle>
            <a:lvl1pPr defTabSz="963613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defRPr kumimoji="1" sz="14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63613" eaLnBrk="0" hangingPunct="0">
              <a:spcBef>
                <a:spcPct val="20000"/>
              </a:spcBef>
              <a:buChar char="–"/>
              <a:defRPr kumimoji="1" sz="1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63613" eaLnBrk="0" hangingPunct="0">
              <a:spcBef>
                <a:spcPct val="20000"/>
              </a:spcBef>
              <a:buChar char="•"/>
              <a:defRPr kumimoji="1" sz="11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63613" eaLnBrk="0" hangingPunct="0">
              <a:spcBef>
                <a:spcPct val="20000"/>
              </a:spcBef>
              <a:buChar char="–"/>
              <a:defRPr kumimoji="1" sz="91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63613" eaLnBrk="0" hangingPunct="0">
              <a:spcBef>
                <a:spcPct val="20000"/>
              </a:spcBef>
              <a:buSzPct val="65000"/>
              <a:buChar char="•"/>
              <a:defRPr kumimoji="1" sz="91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91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91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91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kumimoji="1" sz="91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Arial" charset="0"/>
              <a:buNone/>
              <a:defRPr/>
            </a:pPr>
            <a:r>
              <a:rPr lang="en-US" altLang="zh-TW" sz="3953" b="1" dirty="0" err="1" smtClean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Yuanyuan</a:t>
            </a:r>
            <a:r>
              <a:rPr lang="en-US" altLang="zh-TW" sz="3953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 Li</a:t>
            </a:r>
            <a:r>
              <a:rPr lang="en-US" altLang="zh-TW" sz="3953" b="1" baseline="30000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1</a:t>
            </a:r>
            <a:r>
              <a:rPr lang="en-US" altLang="zh-TW" sz="3953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altLang="zh-TW" sz="3953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,  </a:t>
            </a:r>
            <a:r>
              <a:rPr lang="en-US" altLang="zh-TW" sz="3953" b="1" dirty="0" err="1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Xianliang</a:t>
            </a:r>
            <a:r>
              <a:rPr lang="en-US" altLang="zh-TW" sz="3953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 Wu , </a:t>
            </a:r>
            <a:r>
              <a:rPr lang="en-US" altLang="zh-TW" sz="3953" b="1" dirty="0" err="1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Yunfeng</a:t>
            </a:r>
            <a:r>
              <a:rPr lang="en-US" altLang="zh-TW" sz="3953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 Hu, </a:t>
            </a:r>
            <a:r>
              <a:rPr lang="en-US" altLang="zh-TW" sz="3953" b="1" dirty="0" err="1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Mengying</a:t>
            </a:r>
            <a:r>
              <a:rPr lang="en-US" altLang="zh-TW" sz="3953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 Dong, Yue Ma, </a:t>
            </a:r>
            <a:r>
              <a:rPr lang="en-US" altLang="zh-TW" sz="3953" b="1" dirty="0" err="1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Xiaolei</a:t>
            </a:r>
            <a:r>
              <a:rPr lang="en-US" altLang="zh-TW" sz="3953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altLang="zh-TW" sz="3953" b="1" dirty="0" err="1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Geng</a:t>
            </a:r>
            <a:r>
              <a:rPr lang="en-US" altLang="zh-TW" sz="3953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 and </a:t>
            </a:r>
            <a:r>
              <a:rPr lang="en-US" altLang="zh-TW" sz="3953" b="1" dirty="0" err="1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Rongzhen</a:t>
            </a:r>
            <a:r>
              <a:rPr lang="en-US" altLang="zh-TW" sz="3953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 Fang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Arial" charset="0"/>
              <a:buNone/>
              <a:defRPr/>
            </a:pPr>
            <a:r>
              <a:rPr lang="en-US" altLang="zh-TW" sz="3953" b="1" baseline="30000" dirty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a</a:t>
            </a:r>
            <a:r>
              <a:rPr lang="en-US" altLang="zh-TW" sz="3953" b="1" dirty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 Key Laboratory of Intelligent Computing and Signal Processing, Ministry of Education, Anhui University, Hefei 230001, </a:t>
            </a:r>
            <a:r>
              <a:rPr lang="en-US" altLang="zh-TW" sz="3953" b="1" dirty="0" smtClean="0">
                <a:solidFill>
                  <a:srgbClr val="0D00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  <a:cs typeface="Times New Roman" panose="02020603050405020304" pitchFamily="18" charset="0"/>
                <a:sym typeface="Arial" charset="0"/>
              </a:rPr>
              <a:t>China</a:t>
            </a:r>
            <a:endParaRPr lang="en-US" altLang="zh-TW" sz="3953" b="1" dirty="0">
              <a:solidFill>
                <a:srgbClr val="0D00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262" name="書卷 (水平) 261">
            <a:extLst>
              <a:ext uri="{FF2B5EF4-FFF2-40B4-BE49-F238E27FC236}">
                <a16:creationId xmlns:a16="http://schemas.microsoft.com/office/drawing/2014/main" id="{93F66DC5-AEFD-42F3-9D23-1CDD50D08F06}"/>
              </a:ext>
            </a:extLst>
          </p:cNvPr>
          <p:cNvSpPr/>
          <p:nvPr/>
        </p:nvSpPr>
        <p:spPr bwMode="auto">
          <a:xfrm>
            <a:off x="17532572" y="375966"/>
            <a:ext cx="3098562" cy="1209035"/>
          </a:xfrm>
          <a:prstGeom prst="horizontalScroll">
            <a:avLst/>
          </a:prstGeom>
          <a:solidFill>
            <a:schemeClr val="accent5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2463" tIns="46230" rIns="92463" bIns="46230"/>
          <a:lstStyle/>
          <a:p>
            <a:pPr defTabSz="974399" eaLnBrk="1" hangingPunct="1">
              <a:defRPr/>
            </a:pPr>
            <a:r>
              <a:rPr lang="en-US" altLang="zh-CN" sz="4994" b="1" dirty="0">
                <a:solidFill>
                  <a:srgbClr val="F7F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 </a:t>
            </a:r>
            <a:r>
              <a:rPr lang="en-US" altLang="zh-CN" sz="4994" b="1" dirty="0" smtClean="0">
                <a:solidFill>
                  <a:srgbClr val="F7F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CNT3137</a:t>
            </a:r>
            <a:endParaRPr lang="zh-TW" altLang="en-US" sz="4994" b="1" dirty="0">
              <a:solidFill>
                <a:srgbClr val="F7F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52" name="同心圆 51">
            <a:extLst>
              <a:ext uri="{FF2B5EF4-FFF2-40B4-BE49-F238E27FC236}">
                <a16:creationId xmlns:a16="http://schemas.microsoft.com/office/drawing/2014/main" id="{6F77C15C-DB8A-41B2-9D14-7D8F7BC7C821}"/>
              </a:ext>
            </a:extLst>
          </p:cNvPr>
          <p:cNvSpPr/>
          <p:nvPr/>
        </p:nvSpPr>
        <p:spPr bwMode="auto">
          <a:xfrm>
            <a:off x="21480624" y="-15065123"/>
            <a:ext cx="541753" cy="535148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2005147" eaLnBrk="1" hangingPunct="1">
              <a:defRPr/>
            </a:pPr>
            <a:endParaRPr lang="zh-CN" altLang="en-US" sz="5410">
              <a:ea typeface="標楷體" pitchFamily="65" charset="-120"/>
            </a:endParaRPr>
          </a:p>
        </p:txBody>
      </p:sp>
      <p:sp>
        <p:nvSpPr>
          <p:cNvPr id="53" name="同心圆 52">
            <a:extLst>
              <a:ext uri="{FF2B5EF4-FFF2-40B4-BE49-F238E27FC236}">
                <a16:creationId xmlns:a16="http://schemas.microsoft.com/office/drawing/2014/main" id="{8B6C956B-DFEB-431B-9847-5BB21B3ADBF7}"/>
              </a:ext>
            </a:extLst>
          </p:cNvPr>
          <p:cNvSpPr/>
          <p:nvPr/>
        </p:nvSpPr>
        <p:spPr bwMode="auto">
          <a:xfrm>
            <a:off x="-846866" y="-15065123"/>
            <a:ext cx="541756" cy="535148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2005147" eaLnBrk="1" hangingPunct="1">
              <a:defRPr/>
            </a:pPr>
            <a:endParaRPr lang="zh-CN" altLang="en-US" sz="5410">
              <a:ea typeface="標楷體" pitchFamily="65" charset="-12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88B3CCD-6C6D-42DE-A5E0-D054DDA64805}"/>
              </a:ext>
            </a:extLst>
          </p:cNvPr>
          <p:cNvSpPr txBox="1"/>
          <p:nvPr/>
        </p:nvSpPr>
        <p:spPr>
          <a:xfrm>
            <a:off x="4859482" y="18231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kern="1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Copyright (or ©) [year released] by [name of owner]. All rights reserved. </a:t>
            </a:r>
            <a:endParaRPr lang="zh-CN" altLang="zh-CN" sz="1800" kern="1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 descr="徽标&#10;&#10;描述已自动生成">
            <a:extLst>
              <a:ext uri="{FF2B5EF4-FFF2-40B4-BE49-F238E27FC236}">
                <a16:creationId xmlns:a16="http://schemas.microsoft.com/office/drawing/2014/main" id="{21F76DB2-316D-4BA0-9219-F48A730DD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1" y="844904"/>
            <a:ext cx="3025501" cy="3382609"/>
          </a:xfrm>
          <a:prstGeom prst="rect">
            <a:avLst/>
          </a:prstGeom>
        </p:spPr>
      </p:pic>
      <p:pic>
        <p:nvPicPr>
          <p:cNvPr id="51" name="Picture 2" descr="C:\Users\Administrator\Desktop\未标题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94" y="3836195"/>
            <a:ext cx="5581370" cy="510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圆角矩形 55"/>
          <p:cNvSpPr/>
          <p:nvPr/>
        </p:nvSpPr>
        <p:spPr>
          <a:xfrm>
            <a:off x="682700" y="9277287"/>
            <a:ext cx="19948433" cy="3919466"/>
          </a:xfrm>
          <a:prstGeom prst="roundRect">
            <a:avLst>
              <a:gd name="adj" fmla="val 12926"/>
            </a:avLst>
          </a:prstGeom>
          <a:noFill/>
          <a:ln w="76200">
            <a:solidFill>
              <a:srgbClr val="009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10"/>
          </a:p>
        </p:txBody>
      </p:sp>
      <p:sp>
        <p:nvSpPr>
          <p:cNvPr id="57" name="圆角矩形 56"/>
          <p:cNvSpPr/>
          <p:nvPr/>
        </p:nvSpPr>
        <p:spPr>
          <a:xfrm>
            <a:off x="8313559" y="8800902"/>
            <a:ext cx="4599452" cy="963679"/>
          </a:xfrm>
          <a:prstGeom prst="roundRect">
            <a:avLst/>
          </a:prstGeom>
          <a:solidFill>
            <a:srgbClr val="0094B3"/>
          </a:solidFill>
          <a:ln>
            <a:solidFill>
              <a:srgbClr val="009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53578" y="9785332"/>
            <a:ext cx="19464603" cy="337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55" dirty="0" smtClean="0">
                <a:latin typeface="Arial" panose="020B0604020202020204" pitchFamily="34" charset="0"/>
                <a:cs typeface="Arial" panose="020B0604020202020204" pitchFamily="34" charset="0"/>
              </a:rPr>
              <a:t>       This paper proposes a </a:t>
            </a:r>
            <a:r>
              <a:rPr lang="en-US" altLang="zh-CN" sz="3555" dirty="0">
                <a:latin typeface="Arial" panose="020B0604020202020204" pitchFamily="34" charset="0"/>
                <a:cs typeface="Arial" panose="020B0604020202020204" pitchFamily="34" charset="0"/>
              </a:rPr>
              <a:t>one-to-two </a:t>
            </a:r>
            <a:r>
              <a:rPr lang="en-US" sz="3555" dirty="0" smtClean="0">
                <a:latin typeface="Arial" panose="020B0604020202020204" pitchFamily="34" charset="0"/>
                <a:cs typeface="Arial" panose="020B0604020202020204" pitchFamily="34" charset="0"/>
              </a:rPr>
              <a:t>filter power divider based </a:t>
            </a:r>
            <a:r>
              <a:rPr lang="en-US" sz="3555" dirty="0">
                <a:latin typeface="Arial" panose="020B0604020202020204" pitchFamily="34" charset="0"/>
                <a:cs typeface="Arial" panose="020B0604020202020204" pitchFamily="34" charset="0"/>
              </a:rPr>
              <a:t>on the LTCC process, and miniaturization </a:t>
            </a:r>
            <a:r>
              <a:rPr lang="en-US" sz="3555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3555" dirty="0">
                <a:latin typeface="Arial" panose="020B0604020202020204" pitchFamily="34" charset="0"/>
                <a:cs typeface="Arial" panose="020B0604020202020204" pitchFamily="34" charset="0"/>
              </a:rPr>
              <a:t>achieved by cascading a </a:t>
            </a:r>
            <a:r>
              <a:rPr lang="en-US" sz="3555" dirty="0" err="1">
                <a:latin typeface="Arial" panose="020B0604020202020204" pitchFamily="34" charset="0"/>
                <a:cs typeface="Arial" panose="020B0604020202020204" pitchFamily="34" charset="0"/>
              </a:rPr>
              <a:t>bandpass</a:t>
            </a:r>
            <a:r>
              <a:rPr lang="en-US" sz="3555" dirty="0">
                <a:latin typeface="Arial" panose="020B0604020202020204" pitchFamily="34" charset="0"/>
                <a:cs typeface="Arial" panose="020B0604020202020204" pitchFamily="34" charset="0"/>
              </a:rPr>
              <a:t> filter and a one-to-two power </a:t>
            </a:r>
            <a:r>
              <a:rPr lang="en-US" sz="3555" dirty="0" smtClean="0">
                <a:latin typeface="Arial" panose="020B0604020202020204" pitchFamily="34" charset="0"/>
                <a:cs typeface="Arial" panose="020B0604020202020204" pitchFamily="34" charset="0"/>
              </a:rPr>
              <a:t>divider. It </a:t>
            </a:r>
            <a:r>
              <a:rPr lang="en-US" sz="3555" dirty="0">
                <a:latin typeface="Arial" panose="020B0604020202020204" pitchFamily="34" charset="0"/>
                <a:cs typeface="Arial" panose="020B0604020202020204" pitchFamily="34" charset="0"/>
              </a:rPr>
              <a:t>is working in 3.3GHz-3.6GHz. The simulation results show that the insertion </a:t>
            </a:r>
            <a:r>
              <a:rPr lang="en-US" sz="3555" dirty="0" smtClean="0"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lang="en-US" sz="3555" dirty="0">
                <a:latin typeface="Arial" panose="020B0604020202020204" pitchFamily="34" charset="0"/>
                <a:cs typeface="Arial" panose="020B0604020202020204" pitchFamily="34" charset="0"/>
              </a:rPr>
              <a:t>are less than </a:t>
            </a:r>
            <a:r>
              <a:rPr lang="en-US" sz="3555" dirty="0" smtClean="0">
                <a:latin typeface="Arial" panose="020B0604020202020204" pitchFamily="34" charset="0"/>
                <a:cs typeface="Arial" panose="020B0604020202020204" pitchFamily="34" charset="0"/>
              </a:rPr>
              <a:t>5dB</a:t>
            </a:r>
            <a:r>
              <a:rPr lang="en-US" sz="3555" dirty="0">
                <a:latin typeface="Arial" panose="020B0604020202020204" pitchFamily="34" charset="0"/>
                <a:cs typeface="Arial" panose="020B0604020202020204" pitchFamily="34" charset="0"/>
              </a:rPr>
              <a:t>, the return </a:t>
            </a:r>
            <a:r>
              <a:rPr lang="en-US" sz="3555" dirty="0" smtClean="0"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lang="en-US" sz="3555" dirty="0">
                <a:latin typeface="Arial" panose="020B0604020202020204" pitchFamily="34" charset="0"/>
                <a:cs typeface="Arial" panose="020B0604020202020204" pitchFamily="34" charset="0"/>
              </a:rPr>
              <a:t>is greater than 15 dB, the </a:t>
            </a:r>
            <a:r>
              <a:rPr lang="en-US" sz="3555" dirty="0" smtClean="0">
                <a:latin typeface="Arial" panose="020B0604020202020204" pitchFamily="34" charset="0"/>
                <a:cs typeface="Arial" panose="020B0604020202020204" pitchFamily="34" charset="0"/>
              </a:rPr>
              <a:t>isolation </a:t>
            </a:r>
            <a:r>
              <a:rPr lang="en-US" sz="3555" dirty="0">
                <a:latin typeface="Arial" panose="020B0604020202020204" pitchFamily="34" charset="0"/>
                <a:cs typeface="Arial" panose="020B0604020202020204" pitchFamily="34" charset="0"/>
              </a:rPr>
              <a:t>is greater than 17 dB, and the out-of-band suppression is greater than 18 dB </a:t>
            </a:r>
            <a:r>
              <a:rPr lang="en-US" sz="3555" dirty="0" smtClean="0">
                <a:latin typeface="Arial" panose="020B0604020202020204" pitchFamily="34" charset="0"/>
                <a:cs typeface="Arial" panose="020B0604020202020204" pitchFamily="34" charset="0"/>
              </a:rPr>
              <a:t>in 0-3.2GHz </a:t>
            </a:r>
            <a:r>
              <a:rPr lang="en-US" sz="355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555" dirty="0" smtClean="0">
                <a:latin typeface="Arial" panose="020B0604020202020204" pitchFamily="34" charset="0"/>
                <a:cs typeface="Arial" panose="020B0604020202020204" pitchFamily="34" charset="0"/>
              </a:rPr>
              <a:t>3.8-6GHz. Its oversize is</a:t>
            </a:r>
            <a:r>
              <a:rPr lang="en-US" altLang="zh-CN" sz="3555" dirty="0" smtClean="0">
                <a:latin typeface="Arial" panose="020B0604020202020204" pitchFamily="34" charset="0"/>
                <a:cs typeface="Arial" panose="020B0604020202020204" pitchFamily="34" charset="0"/>
              </a:rPr>
              <a:t> 10mm×4mm.</a:t>
            </a:r>
            <a:endParaRPr lang="en-US" sz="35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682700" y="25372851"/>
            <a:ext cx="20024410" cy="3716649"/>
          </a:xfrm>
          <a:prstGeom prst="roundRect">
            <a:avLst/>
          </a:prstGeom>
          <a:noFill/>
          <a:ln w="76200">
            <a:solidFill>
              <a:srgbClr val="009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10"/>
          </a:p>
        </p:txBody>
      </p:sp>
      <p:sp>
        <p:nvSpPr>
          <p:cNvPr id="61" name="圆角矩形 60"/>
          <p:cNvSpPr/>
          <p:nvPr/>
        </p:nvSpPr>
        <p:spPr>
          <a:xfrm>
            <a:off x="682700" y="13932092"/>
            <a:ext cx="19948433" cy="10854586"/>
          </a:xfrm>
          <a:prstGeom prst="roundRect">
            <a:avLst>
              <a:gd name="adj" fmla="val 2481"/>
            </a:avLst>
          </a:prstGeom>
          <a:noFill/>
          <a:ln w="76200">
            <a:solidFill>
              <a:srgbClr val="009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10"/>
          </a:p>
        </p:txBody>
      </p:sp>
      <p:sp>
        <p:nvSpPr>
          <p:cNvPr id="62" name="圆角矩形 61"/>
          <p:cNvSpPr/>
          <p:nvPr/>
        </p:nvSpPr>
        <p:spPr>
          <a:xfrm>
            <a:off x="6736799" y="13395720"/>
            <a:ext cx="7752972" cy="1069092"/>
          </a:xfrm>
          <a:prstGeom prst="roundRect">
            <a:avLst/>
          </a:prstGeom>
          <a:solidFill>
            <a:srgbClr val="0094B3"/>
          </a:solidFill>
          <a:ln>
            <a:solidFill>
              <a:srgbClr val="009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48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AND ANALYSIS</a:t>
            </a:r>
          </a:p>
        </p:txBody>
      </p:sp>
      <p:sp>
        <p:nvSpPr>
          <p:cNvPr id="63" name="圆角矩形 62"/>
          <p:cNvSpPr/>
          <p:nvPr/>
        </p:nvSpPr>
        <p:spPr>
          <a:xfrm>
            <a:off x="8188494" y="24937834"/>
            <a:ext cx="4849582" cy="944904"/>
          </a:xfrm>
          <a:prstGeom prst="roundRect">
            <a:avLst/>
          </a:prstGeom>
          <a:solidFill>
            <a:srgbClr val="0094B3"/>
          </a:solidFill>
          <a:ln>
            <a:solidFill>
              <a:srgbClr val="009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4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962297" y="25794790"/>
            <a:ext cx="19455884" cy="32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380" dirty="0">
                <a:cs typeface="Times New Roman" panose="02020603050405020304" pitchFamily="18" charset="0"/>
              </a:rPr>
              <a:t>         </a:t>
            </a:r>
            <a:r>
              <a:rPr lang="en-US" sz="3380" dirty="0">
                <a:cs typeface="Times New Roman" panose="02020603050405020304" pitchFamily="18" charset="0"/>
              </a:rPr>
              <a:t>In this paper, </a:t>
            </a:r>
            <a:r>
              <a:rPr lang="en-US" sz="3380" dirty="0">
                <a:cs typeface="Times New Roman" panose="02020603050405020304" pitchFamily="18" charset="0"/>
              </a:rPr>
              <a:t>a one-to-two filter power divider </a:t>
            </a:r>
            <a:r>
              <a:rPr lang="en-US" sz="3380" dirty="0" smtClean="0">
                <a:cs typeface="Times New Roman" panose="02020603050405020304" pitchFamily="18" charset="0"/>
              </a:rPr>
              <a:t>is designed. Based </a:t>
            </a:r>
            <a:r>
              <a:rPr lang="en-US" sz="3380" dirty="0">
                <a:cs typeface="Times New Roman" panose="02020603050405020304" pitchFamily="18" charset="0"/>
              </a:rPr>
              <a:t>on the characteristics of high integration and low loss of LTCC </a:t>
            </a:r>
            <a:r>
              <a:rPr lang="en-US" sz="3380" dirty="0" smtClean="0">
                <a:cs typeface="Times New Roman" panose="02020603050405020304" pitchFamily="18" charset="0"/>
              </a:rPr>
              <a:t>process</a:t>
            </a:r>
            <a:r>
              <a:rPr lang="en-US" sz="3380" dirty="0">
                <a:cs typeface="Times New Roman" panose="02020603050405020304" pitchFamily="18" charset="0"/>
              </a:rPr>
              <a:t>, a fourth-order comb-line structure </a:t>
            </a:r>
            <a:r>
              <a:rPr lang="en-US" sz="3380" dirty="0" err="1">
                <a:cs typeface="Times New Roman" panose="02020603050405020304" pitchFamily="18" charset="0"/>
              </a:rPr>
              <a:t>bandpass</a:t>
            </a:r>
            <a:r>
              <a:rPr lang="en-US" sz="3380" dirty="0">
                <a:cs typeface="Times New Roman" panose="02020603050405020304" pitchFamily="18" charset="0"/>
              </a:rPr>
              <a:t> filter and one-to-two power dividers are cascaded together </a:t>
            </a:r>
            <a:r>
              <a:rPr lang="en-US" sz="3380" dirty="0" smtClean="0">
                <a:cs typeface="Times New Roman" panose="02020603050405020304" pitchFamily="18" charset="0"/>
              </a:rPr>
              <a:t>to reduce </a:t>
            </a:r>
            <a:r>
              <a:rPr lang="en-US" sz="3380" dirty="0">
                <a:cs typeface="Times New Roman" panose="02020603050405020304" pitchFamily="18" charset="0"/>
              </a:rPr>
              <a:t>the overall size. The simulation results show that the LTCC structure can effectively reduce the size compared with other structures, and the performance of </a:t>
            </a:r>
            <a:r>
              <a:rPr lang="en-US" sz="3380" dirty="0" smtClean="0">
                <a:cs typeface="Times New Roman" panose="02020603050405020304" pitchFamily="18" charset="0"/>
              </a:rPr>
              <a:t>the filter power </a:t>
            </a:r>
            <a:r>
              <a:rPr lang="en-US" sz="3380" dirty="0">
                <a:cs typeface="Times New Roman" panose="02020603050405020304" pitchFamily="18" charset="0"/>
              </a:rPr>
              <a:t>divider is good.</a:t>
            </a:r>
            <a:endParaRPr lang="en-US" sz="3380" dirty="0">
              <a:cs typeface="Times New Roman" panose="02020603050405020304" pitchFamily="18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107196" y="20610214"/>
            <a:ext cx="9224575" cy="39218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555" dirty="0" smtClean="0">
                <a:cs typeface="Times New Roman" panose="02020603050405020304" pitchFamily="18" charset="0"/>
              </a:rPr>
              <a:t>        The </a:t>
            </a:r>
            <a:r>
              <a:rPr lang="en-US" sz="3555" dirty="0">
                <a:cs typeface="Times New Roman" panose="02020603050405020304" pitchFamily="18" charset="0"/>
              </a:rPr>
              <a:t>LTCC filter power </a:t>
            </a:r>
            <a:r>
              <a:rPr lang="en-US" sz="3555" dirty="0" smtClean="0">
                <a:cs typeface="Times New Roman" panose="02020603050405020304" pitchFamily="18" charset="0"/>
              </a:rPr>
              <a:t>divider composed </a:t>
            </a:r>
            <a:r>
              <a:rPr lang="en-US" sz="3555" dirty="0">
                <a:cs typeface="Times New Roman" panose="02020603050405020304" pitchFamily="18" charset="0"/>
              </a:rPr>
              <a:t>of a fourth-order </a:t>
            </a:r>
            <a:r>
              <a:rPr lang="en-US" sz="3555" dirty="0" smtClean="0">
                <a:cs typeface="Times New Roman" panose="02020603050405020304" pitchFamily="18" charset="0"/>
              </a:rPr>
              <a:t>comb-line filter </a:t>
            </a:r>
            <a:r>
              <a:rPr lang="en-US" sz="3555" dirty="0">
                <a:cs typeface="Times New Roman" panose="02020603050405020304" pitchFamily="18" charset="0"/>
              </a:rPr>
              <a:t>and a </a:t>
            </a:r>
            <a:r>
              <a:rPr lang="en-US" sz="3555" dirty="0" smtClean="0">
                <a:cs typeface="Times New Roman" panose="02020603050405020304" pitchFamily="18" charset="0"/>
              </a:rPr>
              <a:t>Wilkinson power </a:t>
            </a:r>
            <a:r>
              <a:rPr lang="en-US" sz="3555" dirty="0">
                <a:cs typeface="Times New Roman" panose="02020603050405020304" pitchFamily="18" charset="0"/>
              </a:rPr>
              <a:t>divider in </a:t>
            </a:r>
            <a:r>
              <a:rPr lang="en-US" sz="3555" dirty="0" smtClean="0">
                <a:cs typeface="Times New Roman" panose="02020603050405020304" pitchFamily="18" charset="0"/>
              </a:rPr>
              <a:t>cascade is shown in Fig.1. The filter and the power divider are </a:t>
            </a:r>
            <a:r>
              <a:rPr lang="en-US" sz="3555" dirty="0">
                <a:cs typeface="Times New Roman" panose="02020603050405020304" pitchFamily="18" charset="0"/>
              </a:rPr>
              <a:t>shown in Fig.2. The dielectric constant of the ceramic dielectric used is 5.9 and its tangent loss angle is </a:t>
            </a:r>
            <a:r>
              <a:rPr lang="en-US" sz="3555" dirty="0" smtClean="0">
                <a:cs typeface="Times New Roman" panose="02020603050405020304" pitchFamily="18" charset="0"/>
              </a:rPr>
              <a:t>0.0005. </a:t>
            </a:r>
            <a:endParaRPr lang="en-US" sz="3555" dirty="0">
              <a:cs typeface="Times New Roman" panose="02020603050405020304" pitchFamily="18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1219705" y="18020588"/>
            <a:ext cx="9198476" cy="6334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3380" dirty="0" smtClean="0">
                <a:cs typeface="Times New Roman" panose="02020603050405020304" pitchFamily="18" charset="0"/>
              </a:rPr>
              <a:t>        The </a:t>
            </a:r>
            <a:r>
              <a:rPr lang="en-US" altLang="zh-CN" sz="3380" dirty="0">
                <a:cs typeface="Times New Roman" panose="02020603050405020304" pitchFamily="18" charset="0"/>
              </a:rPr>
              <a:t>simulation curve of the fourth-order comb-line filter with and without Z shape cross-coupling is </a:t>
            </a:r>
            <a:r>
              <a:rPr lang="en-US" altLang="zh-CN" sz="3380" dirty="0" smtClean="0">
                <a:cs typeface="Times New Roman" panose="02020603050405020304" pitchFamily="18" charset="0"/>
              </a:rPr>
              <a:t>shown </a:t>
            </a:r>
            <a:r>
              <a:rPr lang="en-US" altLang="zh-CN" sz="3380" dirty="0">
                <a:cs typeface="Times New Roman" panose="02020603050405020304" pitchFamily="18" charset="0"/>
              </a:rPr>
              <a:t>in </a:t>
            </a:r>
            <a:r>
              <a:rPr lang="en-US" altLang="zh-CN" sz="3380" dirty="0" smtClean="0">
                <a:cs typeface="Times New Roman" panose="02020603050405020304" pitchFamily="18" charset="0"/>
              </a:rPr>
              <a:t>Fig.3</a:t>
            </a:r>
            <a:r>
              <a:rPr lang="en-US" altLang="zh-CN" sz="3380" dirty="0">
                <a:cs typeface="Times New Roman" panose="02020603050405020304" pitchFamily="18" charset="0"/>
              </a:rPr>
              <a:t>. T</a:t>
            </a:r>
            <a:r>
              <a:rPr lang="en-US" altLang="zh-CN" sz="3380" dirty="0" smtClean="0">
                <a:cs typeface="Times New Roman" panose="02020603050405020304" pitchFamily="18" charset="0"/>
              </a:rPr>
              <a:t>he </a:t>
            </a:r>
            <a:r>
              <a:rPr lang="en-US" altLang="zh-CN" sz="3380" dirty="0">
                <a:cs typeface="Times New Roman" panose="02020603050405020304" pitchFamily="18" charset="0"/>
              </a:rPr>
              <a:t>out-of-band suppression can be significantly enhanced by introducing transmission zeros through Z </a:t>
            </a:r>
            <a:r>
              <a:rPr lang="en-US" altLang="zh-CN" sz="3380" dirty="0" smtClean="0">
                <a:cs typeface="Times New Roman" panose="02020603050405020304" pitchFamily="18" charset="0"/>
              </a:rPr>
              <a:t>shape.</a:t>
            </a:r>
          </a:p>
          <a:p>
            <a:pPr algn="just"/>
            <a:r>
              <a:rPr lang="en-US" altLang="zh-CN" sz="3380" dirty="0" smtClean="0">
                <a:cs typeface="Times New Roman" panose="02020603050405020304" pitchFamily="18" charset="0"/>
              </a:rPr>
              <a:t>        The S-parameter </a:t>
            </a:r>
            <a:r>
              <a:rPr lang="en-US" altLang="zh-CN" sz="3380" dirty="0">
                <a:cs typeface="Times New Roman" panose="02020603050405020304" pitchFamily="18" charset="0"/>
              </a:rPr>
              <a:t>curve of LTCC power </a:t>
            </a:r>
            <a:r>
              <a:rPr lang="en-US" altLang="zh-CN" sz="3380" dirty="0" smtClean="0">
                <a:cs typeface="Times New Roman" panose="02020603050405020304" pitchFamily="18" charset="0"/>
              </a:rPr>
              <a:t>divider is shown in Fig.4. </a:t>
            </a:r>
          </a:p>
          <a:p>
            <a:pPr algn="just"/>
            <a:r>
              <a:rPr lang="en-US" altLang="zh-CN" sz="3380" dirty="0" smtClean="0">
                <a:cs typeface="Times New Roman" panose="02020603050405020304" pitchFamily="18" charset="0"/>
              </a:rPr>
              <a:t>        </a:t>
            </a:r>
            <a:r>
              <a:rPr lang="en-US" altLang="zh-CN" sz="3380" dirty="0">
                <a:cs typeface="Times New Roman" panose="02020603050405020304" pitchFamily="18" charset="0"/>
              </a:rPr>
              <a:t>The </a:t>
            </a:r>
            <a:r>
              <a:rPr lang="en-US" altLang="zh-CN" sz="3380" dirty="0" smtClean="0">
                <a:cs typeface="Times New Roman" panose="02020603050405020304" pitchFamily="18" charset="0"/>
              </a:rPr>
              <a:t>S-parameter curve </a:t>
            </a:r>
            <a:r>
              <a:rPr lang="en-US" altLang="zh-CN" sz="3380" dirty="0">
                <a:cs typeface="Times New Roman" panose="02020603050405020304" pitchFamily="18" charset="0"/>
              </a:rPr>
              <a:t>of filter power </a:t>
            </a:r>
            <a:r>
              <a:rPr lang="en-US" altLang="zh-CN" sz="3380" dirty="0" smtClean="0">
                <a:cs typeface="Times New Roman" panose="02020603050405020304" pitchFamily="18" charset="0"/>
              </a:rPr>
              <a:t>divider is </a:t>
            </a:r>
            <a:r>
              <a:rPr lang="en-US" altLang="zh-CN" sz="3380" dirty="0">
                <a:cs typeface="Times New Roman" panose="02020603050405020304" pitchFamily="18" charset="0"/>
              </a:rPr>
              <a:t>presented in Figure </a:t>
            </a:r>
            <a:r>
              <a:rPr lang="en-US" altLang="zh-CN" sz="3380" dirty="0" smtClean="0">
                <a:cs typeface="Times New Roman" panose="02020603050405020304" pitchFamily="18" charset="0"/>
              </a:rPr>
              <a:t>5. </a:t>
            </a:r>
          </a:p>
          <a:p>
            <a:pPr algn="just"/>
            <a:r>
              <a:rPr lang="en-US" altLang="zh-CN" sz="3380" dirty="0">
                <a:cs typeface="Times New Roman" panose="02020603050405020304" pitchFamily="18" charset="0"/>
              </a:rPr>
              <a:t>        The </a:t>
            </a:r>
            <a:r>
              <a:rPr lang="en-US" altLang="zh-CN" sz="3380" dirty="0" smtClean="0">
                <a:cs typeface="Times New Roman" panose="02020603050405020304" pitchFamily="18" charset="0"/>
              </a:rPr>
              <a:t>oversize of filter </a:t>
            </a:r>
            <a:r>
              <a:rPr lang="en-US" altLang="zh-CN" sz="3380" dirty="0">
                <a:cs typeface="Times New Roman" panose="02020603050405020304" pitchFamily="18" charset="0"/>
              </a:rPr>
              <a:t>power </a:t>
            </a:r>
            <a:r>
              <a:rPr lang="en-US" altLang="zh-CN" sz="3380" dirty="0" smtClean="0">
                <a:cs typeface="Times New Roman" panose="02020603050405020304" pitchFamily="18" charset="0"/>
              </a:rPr>
              <a:t>divider is 10mm×4mm.</a:t>
            </a:r>
          </a:p>
          <a:p>
            <a:pPr algn="just"/>
            <a:endParaRPr lang="en-US" altLang="zh-CN" sz="3380" dirty="0"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21383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976" y="14388079"/>
            <a:ext cx="7689534" cy="290213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062" y="14751393"/>
            <a:ext cx="2994398" cy="247343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265" y="14820430"/>
            <a:ext cx="2937174" cy="24261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350" y="14777734"/>
            <a:ext cx="3016550" cy="249173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197" y="17729894"/>
            <a:ext cx="6202114" cy="238425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2273" y="17657886"/>
            <a:ext cx="3058552" cy="2254616"/>
          </a:xfrm>
          <a:prstGeom prst="rect">
            <a:avLst/>
          </a:prstGeom>
        </p:spPr>
      </p:pic>
      <p:sp>
        <p:nvSpPr>
          <p:cNvPr id="106" name="文本框 105"/>
          <p:cNvSpPr txBox="1"/>
          <p:nvPr/>
        </p:nvSpPr>
        <p:spPr>
          <a:xfrm>
            <a:off x="4355108" y="17187027"/>
            <a:ext cx="3618230" cy="639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555" dirty="0">
                <a:cs typeface="Times New Roman" panose="02020603050405020304" pitchFamily="18" charset="0"/>
              </a:rPr>
              <a:t>Figure 1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4355108" y="19991867"/>
            <a:ext cx="3618230" cy="639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555" dirty="0">
                <a:cs typeface="Times New Roman" panose="02020603050405020304" pitchFamily="18" charset="0"/>
              </a:rPr>
              <a:t>Figure </a:t>
            </a:r>
            <a:r>
              <a:rPr lang="en-US" altLang="zh-CN" sz="3555" dirty="0">
                <a:cs typeface="Times New Roman" panose="02020603050405020304" pitchFamily="18" charset="0"/>
              </a:rPr>
              <a:t>2</a:t>
            </a:r>
            <a:endParaRPr lang="en-US" altLang="zh-CN" sz="3555" dirty="0">
              <a:cs typeface="Times New Roman" panose="02020603050405020304" pitchFamily="18" charset="0"/>
            </a:endParaRPr>
          </a:p>
        </p:txBody>
      </p:sp>
      <p:sp>
        <p:nvSpPr>
          <p:cNvPr id="108" name="文本框 105"/>
          <p:cNvSpPr txBox="1"/>
          <p:nvPr/>
        </p:nvSpPr>
        <p:spPr>
          <a:xfrm>
            <a:off x="11033354" y="17153830"/>
            <a:ext cx="3618230" cy="639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55" dirty="0">
                <a:cs typeface="Times New Roman" panose="02020603050405020304" pitchFamily="18" charset="0"/>
              </a:rPr>
              <a:t>Figure </a:t>
            </a:r>
            <a:r>
              <a:rPr lang="en-US" altLang="zh-CN" sz="3555" dirty="0">
                <a:cs typeface="Times New Roman" panose="02020603050405020304" pitchFamily="18" charset="0"/>
              </a:rPr>
              <a:t>3</a:t>
            </a:r>
            <a:endParaRPr lang="en-US" altLang="zh-CN" sz="3555" dirty="0">
              <a:cs typeface="Times New Roman" panose="02020603050405020304" pitchFamily="18" charset="0"/>
            </a:endParaRPr>
          </a:p>
        </p:txBody>
      </p:sp>
      <p:sp>
        <p:nvSpPr>
          <p:cNvPr id="109" name="文本框 105"/>
          <p:cNvSpPr txBox="1"/>
          <p:nvPr/>
        </p:nvSpPr>
        <p:spPr>
          <a:xfrm>
            <a:off x="13967745" y="17162496"/>
            <a:ext cx="3618230" cy="639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55" dirty="0">
                <a:cs typeface="Times New Roman" panose="02020603050405020304" pitchFamily="18" charset="0"/>
              </a:rPr>
              <a:t>Figure </a:t>
            </a:r>
            <a:r>
              <a:rPr lang="en-US" altLang="zh-CN" sz="3555" dirty="0">
                <a:cs typeface="Times New Roman" panose="02020603050405020304" pitchFamily="18" charset="0"/>
              </a:rPr>
              <a:t>4</a:t>
            </a:r>
            <a:endParaRPr lang="en-US" altLang="zh-CN" sz="3555" dirty="0">
              <a:cs typeface="Times New Roman" panose="02020603050405020304" pitchFamily="18" charset="0"/>
            </a:endParaRPr>
          </a:p>
        </p:txBody>
      </p:sp>
      <p:sp>
        <p:nvSpPr>
          <p:cNvPr id="110" name="文本框 105"/>
          <p:cNvSpPr txBox="1"/>
          <p:nvPr/>
        </p:nvSpPr>
        <p:spPr>
          <a:xfrm>
            <a:off x="16970226" y="17162496"/>
            <a:ext cx="3618230" cy="639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55" dirty="0">
                <a:cs typeface="Times New Roman" panose="02020603050405020304" pitchFamily="18" charset="0"/>
              </a:rPr>
              <a:t>Figure </a:t>
            </a:r>
            <a:r>
              <a:rPr lang="en-US" altLang="zh-CN" sz="3555" dirty="0">
                <a:cs typeface="Times New Roman" panose="02020603050405020304" pitchFamily="18" charset="0"/>
              </a:rPr>
              <a:t>5</a:t>
            </a:r>
            <a:endParaRPr lang="en-US" altLang="zh-CN" sz="3555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371</Words>
  <Application>Microsoft Office PowerPoint</Application>
  <PresentationFormat>自定义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標楷體</vt:lpstr>
      <vt:lpstr>新細明體</vt:lpstr>
      <vt:lpstr>等线</vt:lpstr>
      <vt:lpstr>等线 Light</vt:lpstr>
      <vt:lpstr>Arial</vt:lpstr>
      <vt:lpstr>Times New Roman</vt:lpstr>
      <vt:lpstr>Office 主题​​</vt:lpstr>
      <vt:lpstr>A One-to-Two Filter Power Divider Based on LTCC</vt:lpstr>
    </vt:vector>
  </TitlesOfParts>
  <Company>NCHU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5555555555555555</dc:title>
  <dc:creator>KOMAZU</dc:creator>
  <cp:lastModifiedBy>lyy</cp:lastModifiedBy>
  <cp:revision>899</cp:revision>
  <cp:lastPrinted>2002-03-27T11:30:05Z</cp:lastPrinted>
  <dcterms:created xsi:type="dcterms:W3CDTF">2001-11-06T12:26:33Z</dcterms:created>
  <dcterms:modified xsi:type="dcterms:W3CDTF">2022-10-08T12:24:11Z</dcterms:modified>
</cp:coreProperties>
</file>